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82" r:id="rId4"/>
    <p:sldId id="283" r:id="rId5"/>
    <p:sldId id="284" r:id="rId6"/>
    <p:sldId id="285" r:id="rId7"/>
    <p:sldId id="288" r:id="rId8"/>
    <p:sldId id="286" r:id="rId9"/>
    <p:sldId id="287" r:id="rId10"/>
    <p:sldId id="291" r:id="rId11"/>
    <p:sldId id="290" r:id="rId12"/>
    <p:sldId id="292" r:id="rId13"/>
    <p:sldId id="289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1" r:id="rId22"/>
    <p:sldId id="300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10" r:id="rId31"/>
    <p:sldId id="312" r:id="rId32"/>
    <p:sldId id="313" r:id="rId33"/>
    <p:sldId id="266" r:id="rId34"/>
    <p:sldId id="311" r:id="rId35"/>
    <p:sldId id="309" r:id="rId36"/>
  </p:sldIdLst>
  <p:sldSz cx="9144000" cy="5143500" type="screen16x9"/>
  <p:notesSz cx="6858000" cy="9144000"/>
  <p:embeddedFontLst>
    <p:embeddedFont>
      <p:font typeface="Anaheim" panose="020B0604020202020204" charset="0"/>
      <p:regular r:id="rId39"/>
    </p:embeddedFont>
    <p:embeddedFont>
      <p:font typeface="Anton" panose="020B0604020202020204" charset="0"/>
      <p:regular r:id="rId40"/>
    </p:embeddedFont>
    <p:embeddedFont>
      <p:font typeface="Cambria Math" panose="02040503050406030204" pitchFamily="18" charset="0"/>
      <p:regular r:id="rId41"/>
    </p:embeddedFont>
    <p:embeddedFont>
      <p:font typeface="DM Sans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874F25-B131-4857-83AE-69F7BFE82C14}">
  <a:tblStyle styleId="{BF874F25-B131-4857-83AE-69F7BFE82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61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CBB26E-22BB-440B-ADFD-5ABF962B9B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72E9E-AE19-4ABA-9305-A3BDCB241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D3932-7CB8-4B04-A864-6C6A3D65511E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0AB05E-622F-4FDF-84AE-DC5CA9EFDF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1D7AE-FBEB-48C8-BE4A-8679938399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39FEE-F2B8-40C5-848F-44BB1A194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952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516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97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543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887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876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949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91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337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59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477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914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933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192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58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7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92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317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892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984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576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08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438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936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252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342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95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24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21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028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18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4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71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2" hasCustomPrompt="1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BLANK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1410600" y="501027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94" name="Google Shape;94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5" name="Google Shape;95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249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2800"/>
              <a:buFont typeface="Anton"/>
              <a:buNone/>
              <a:defRPr sz="2800">
                <a:solidFill>
                  <a:srgbClr val="0F4C8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C81"/>
              </a:buClr>
              <a:buSzPts val="1800"/>
              <a:buFont typeface="Anaheim"/>
              <a:buChar char="●"/>
              <a:defRPr sz="1800"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●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4C81"/>
              </a:buClr>
              <a:buSzPts val="1400"/>
              <a:buFont typeface="Anaheim"/>
              <a:buChar char="○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F4C81"/>
              </a:buClr>
              <a:buSzPts val="1400"/>
              <a:buFont typeface="Anaheim"/>
              <a:buChar char="■"/>
              <a:defRPr>
                <a:solidFill>
                  <a:srgbClr val="0F4C8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8" r:id="rId4"/>
    <p:sldLayoutId id="2147483659" r:id="rId5"/>
    <p:sldLayoutId id="2147483660" r:id="rId6"/>
    <p:sldLayoutId id="2147483664" r:id="rId7"/>
    <p:sldLayoutId id="2147483671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 flipH="1">
            <a:off x="1427592" y="1683097"/>
            <a:ext cx="6288816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  <a:highlight>
                  <a:schemeClr val="lt2"/>
                </a:highlight>
              </a:rPr>
              <a:t>Discovery of Latent 3D Keypoints via</a:t>
            </a:r>
            <a:br>
              <a:rPr lang="en" sz="3200" dirty="0">
                <a:solidFill>
                  <a:schemeClr val="lt1"/>
                </a:solidFill>
                <a:highlight>
                  <a:schemeClr val="lt2"/>
                </a:highlight>
              </a:rPr>
            </a:br>
            <a:r>
              <a:rPr lang="en" sz="3200" dirty="0">
                <a:solidFill>
                  <a:schemeClr val="lt1"/>
                </a:solidFill>
                <a:highlight>
                  <a:schemeClr val="lt2"/>
                </a:highlight>
              </a:rPr>
              <a:t> End-to-end Geometric Reasoning</a:t>
            </a:r>
            <a:endParaRPr sz="3200" b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1"/>
          </p:nvPr>
        </p:nvSpPr>
        <p:spPr>
          <a:xfrm flipH="1">
            <a:off x="4861420" y="3649512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Marat Saidov, AMI171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September, 22th</a:t>
            </a:r>
            <a:endParaRPr dirty="0"/>
          </a:p>
        </p:txBody>
      </p:sp>
      <p:sp>
        <p:nvSpPr>
          <p:cNvPr id="223" name="Google Shape;223;p25"/>
          <p:cNvSpPr/>
          <p:nvPr/>
        </p:nvSpPr>
        <p:spPr>
          <a:xfrm>
            <a:off x="7716408" y="3451512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8042858" y="3451512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25"/>
          <p:cNvSpPr/>
          <p:nvPr/>
        </p:nvSpPr>
        <p:spPr>
          <a:xfrm>
            <a:off x="8369308" y="3451512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RIGID TRANSFORMATIONS</a:t>
            </a:r>
            <a:endParaRPr lang="en-US" sz="2000" dirty="0"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38256" y="2872866"/>
                <a:ext cx="8735580" cy="119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/>
                  <a:t>Rigid transformation preserves the Euclidian distance between every pair of points.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/>
                  <a:t>Let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be a pair of different views on the same object. A transformation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900" dirty="0"/>
                  <a:t> is rigid if it satisfies the following matrix form:</a:t>
                </a:r>
              </a:p>
              <a:p>
                <a:pPr marL="0" indent="0">
                  <a:buNone/>
                </a:pPr>
                <a:endParaRPr lang="en-US" sz="19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×3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900" dirty="0"/>
                  <a:t> – rotation matrix,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900" dirty="0"/>
                  <a:t> – translation vector. </a:t>
                </a:r>
              </a:p>
            </p:txBody>
          </p:sp>
        </mc:Choice>
        <mc:Fallback xmlns="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8256" y="2872866"/>
                <a:ext cx="8735580" cy="1199331"/>
              </a:xfrm>
              <a:prstGeom prst="rect">
                <a:avLst/>
              </a:prstGeom>
              <a:blipFill>
                <a:blip r:embed="rId3"/>
                <a:stretch>
                  <a:fillRect l="-698" t="-155330" b="-4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A42F90CD-8B13-4734-97B9-E6202ED53C53}"/>
              </a:ext>
            </a:extLst>
          </p:cNvPr>
          <p:cNvSpPr txBox="1">
            <a:spLocks/>
          </p:cNvSpPr>
          <p:nvPr/>
        </p:nvSpPr>
        <p:spPr>
          <a:xfrm flipH="1">
            <a:off x="8599372" y="4617720"/>
            <a:ext cx="24135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89696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OBJECTIVE FUNCTION</a:t>
            </a:r>
            <a:endParaRPr lang="en-US" sz="2000" dirty="0"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7942" y="2822989"/>
                <a:ext cx="8919558" cy="119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b="1" dirty="0"/>
                  <a:t>Relative pose estimation</a:t>
                </a:r>
                <a:r>
                  <a:rPr lang="en-US" sz="1900" dirty="0"/>
                  <a:t>: considering two views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predict two lists of </a:t>
                </a:r>
                <a:r>
                  <a:rPr lang="en-US" sz="1900" dirty="0" err="1"/>
                  <a:t>keypoints</a:t>
                </a:r>
                <a:r>
                  <a:rPr lang="en-US" sz="19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900" dirty="0"/>
                  <a:t>. They should correspond to the same semantic positions.</a:t>
                </a:r>
              </a:p>
              <a:p>
                <a:pPr marL="0" indent="0">
                  <a:buNone/>
                </a:pPr>
                <a:endParaRPr lang="en-US" sz="1900" b="1" dirty="0"/>
              </a:p>
              <a:p>
                <a:pPr marL="0" indent="0">
                  <a:buNone/>
                </a:pPr>
                <a:r>
                  <a:rPr lang="en-US" sz="1900" dirty="0"/>
                  <a:t>An objective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consists of two crucial components: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Relative pose estimation loss</a:t>
                </a:r>
                <a:r>
                  <a:rPr lang="en-US" sz="1900" dirty="0"/>
                  <a:t> measures the difference between a ground truth rotation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900" dirty="0"/>
                  <a:t> and rotation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1900" dirty="0"/>
                  <a:t> recovered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900" dirty="0"/>
                  <a:t> using </a:t>
                </a:r>
                <a:r>
                  <a:rPr lang="en-US" sz="1900" b="1" dirty="0"/>
                  <a:t>orthogonal </a:t>
                </a:r>
                <a:r>
                  <a:rPr lang="en-US" sz="1900" b="1" dirty="0" err="1"/>
                  <a:t>procrustes</a:t>
                </a:r>
                <a:r>
                  <a:rPr lang="en-US" sz="1900" dirty="0"/>
                  <a:t>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b="1" dirty="0"/>
                  <a:t>Multi-view consistency loss </a:t>
                </a:r>
                <a:r>
                  <a:rPr lang="en-US" sz="1900" dirty="0"/>
                  <a:t>measures the discrepancy between two sets of points under a ground truth transformation;</a:t>
                </a:r>
                <a:endParaRPr lang="en-US" sz="1900" b="1" dirty="0"/>
              </a:p>
            </p:txBody>
          </p:sp>
        </mc:Choice>
        <mc:Fallback xmlns="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57942" y="2822989"/>
                <a:ext cx="8919558" cy="1199331"/>
              </a:xfrm>
              <a:prstGeom prst="rect">
                <a:avLst/>
              </a:prstGeom>
              <a:blipFill>
                <a:blip r:embed="rId3"/>
                <a:stretch>
                  <a:fillRect l="-684" t="-134010" b="-4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26A6EA38-0889-4DEC-88D7-3D0192278070}"/>
              </a:ext>
            </a:extLst>
          </p:cNvPr>
          <p:cNvSpPr txBox="1">
            <a:spLocks/>
          </p:cNvSpPr>
          <p:nvPr/>
        </p:nvSpPr>
        <p:spPr>
          <a:xfrm flipH="1">
            <a:off x="8599372" y="4617720"/>
            <a:ext cx="24135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614838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ARCHITECTURE</a:t>
            </a:r>
            <a:endParaRPr lang="en-US" sz="2000" dirty="0">
              <a:solidFill>
                <a:schemeClr val="dk2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B89A58-0FA5-41A4-B3CA-406C90AE9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" y="2201993"/>
            <a:ext cx="7946967" cy="2475709"/>
          </a:xfrm>
          <a:prstGeom prst="rect">
            <a:avLst/>
          </a:prstGeom>
        </p:spPr>
      </p:pic>
      <p:sp>
        <p:nvSpPr>
          <p:cNvPr id="8" name="Google Shape;265;p28">
            <a:extLst>
              <a:ext uri="{FF2B5EF4-FFF2-40B4-BE49-F238E27FC236}">
                <a16:creationId xmlns:a16="http://schemas.microsoft.com/office/drawing/2014/main" id="{46F6B8F4-0E19-449B-BA63-868351A106F7}"/>
              </a:ext>
            </a:extLst>
          </p:cNvPr>
          <p:cNvSpPr txBox="1">
            <a:spLocks/>
          </p:cNvSpPr>
          <p:nvPr/>
        </p:nvSpPr>
        <p:spPr>
          <a:xfrm flipH="1">
            <a:off x="200603" y="993371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These two terms allow to predict meaningful locations. However, they could be suboptimal.</a:t>
            </a: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F1D2C71B-C37A-43F0-AA6D-206E2B6A8212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64975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ARCHITECTURE</a:t>
            </a:r>
            <a:endParaRPr lang="en-US" sz="2000" dirty="0"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71013" y="1675014"/>
                <a:ext cx="8943397" cy="1409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dirty="0"/>
                  <a:t>Thus, there is a learning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that maps an image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900" dirty="0"/>
                  <a:t> to a list</a:t>
                </a:r>
              </a:p>
              <a:p>
                <a:pPr marL="0" indent="0">
                  <a:buNone/>
                </a:pPr>
                <a:r>
                  <a:rPr lang="en-US" sz="1900" dirty="0"/>
                  <a:t>of 3D points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. 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/>
                  <a:t>Objective function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9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that is differentiable w.r.t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900" dirty="0"/>
                  <a:t>.</a:t>
                </a:r>
              </a:p>
            </p:txBody>
          </p:sp>
        </mc:Choice>
        <mc:Fallback xmlns="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1013" y="1675014"/>
                <a:ext cx="8943397" cy="1409007"/>
              </a:xfrm>
              <a:prstGeom prst="rect">
                <a:avLst/>
              </a:prstGeom>
              <a:blipFill>
                <a:blip r:embed="rId3"/>
                <a:stretch>
                  <a:fillRect l="-682" t="-4329" b="-3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6CB6D278-0E44-42C5-8A1F-8782BB1CB601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793287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MULTI-VIEW CONSISTENCY</a:t>
            </a:r>
            <a:endParaRPr lang="en-US" sz="2000" dirty="0"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245225" y="1425632"/>
                <a:ext cx="9043699" cy="1409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b="1" dirty="0"/>
                  <a:t>Perspective projection operation</a:t>
                </a:r>
                <a:r>
                  <a:rPr lang="en-US" sz="1900" dirty="0"/>
                  <a:t>. We have a viewpoint with a focal length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900" dirty="0"/>
                  <a:t>.</a:t>
                </a:r>
              </a:p>
              <a:p>
                <a:pPr marL="0" indent="0">
                  <a:buNone/>
                </a:pPr>
                <a:r>
                  <a:rPr lang="en-US" sz="1900" dirty="0"/>
                  <a:t>Denote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900" dirty="0"/>
                  <a:t> as a 3D coordinate,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900" dirty="0"/>
                  <a:t> – pixel coordinate.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9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9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𝑓𝑥</m:t>
                                  </m:r>
                                </m:num>
                                <m:den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,1]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900" i="1" dirty="0"/>
              </a:p>
            </p:txBody>
          </p:sp>
        </mc:Choice>
        <mc:Fallback xmlns="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5225" y="1425632"/>
                <a:ext cx="9043699" cy="1409007"/>
              </a:xfrm>
              <a:prstGeom prst="rect">
                <a:avLst/>
              </a:prstGeom>
              <a:blipFill>
                <a:blip r:embed="rId3"/>
                <a:stretch>
                  <a:fillRect l="-606" t="-380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007801A1-AD43-47B6-B782-502A7AC36B0E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58990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MULTI-VIEW CONSISTENCY</a:t>
            </a:r>
            <a:endParaRPr lang="en-US" sz="2000" dirty="0"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295101" y="1936864"/>
                <a:ext cx="8848899" cy="1409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dirty="0"/>
                  <a:t>Multi-view consistency is a pixel-wise loss. We optimize a predictive ability of a model for a direct transformation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900" dirty="0"/>
                  <a:t> and the reciprocal one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900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,1]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900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,1]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′,1]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1900" dirty="0"/>
                  <a:t> – a projection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900" dirty="0"/>
                  <a:t> to the second view,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19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900" dirty="0"/>
                  <a:t> – a projection of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900" dirty="0"/>
                  <a:t> to the first view.</a:t>
                </a:r>
              </a:p>
            </p:txBody>
          </p:sp>
        </mc:Choice>
        <mc:Fallback xmlns="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95101" y="1936864"/>
                <a:ext cx="8848899" cy="1409007"/>
              </a:xfrm>
              <a:prstGeom prst="rect">
                <a:avLst/>
              </a:prstGeom>
              <a:blipFill>
                <a:blip r:embed="rId3"/>
                <a:stretch>
                  <a:fillRect l="-620" t="-31169" b="-34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C70AE143-2A34-4EC1-B79D-69F719737448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965352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MULTI-VIEW CONSISTENCY</a:t>
            </a:r>
            <a:endParaRPr lang="en-US" sz="2000" dirty="0"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236912" y="1162743"/>
                <a:ext cx="8848899" cy="1409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b="1" dirty="0"/>
                  <a:t>Multi-view consistency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𝑐𝑜𝑛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9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9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′,</m:t>
                                      </m:r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9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9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9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sz="19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9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9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6912" y="1162743"/>
                <a:ext cx="8848899" cy="1409007"/>
              </a:xfrm>
              <a:prstGeom prst="rect">
                <a:avLst/>
              </a:prstGeom>
              <a:blipFill>
                <a:blip r:embed="rId3"/>
                <a:stretch>
                  <a:fillRect l="-6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236912" y="2872047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Depth is measured with different units and never directly observed.</a:t>
            </a:r>
          </a:p>
          <a:p>
            <a:pPr marL="0" indent="0">
              <a:buNone/>
            </a:pPr>
            <a:r>
              <a:rPr lang="en-US" sz="1900" dirty="0"/>
              <a:t>However, its knowledge is crucial to project between 3D and pixel views.</a:t>
            </a:r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733B596E-8E6A-4C43-A5C8-BE24514DF871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50653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MULTI-VIEW CONSISTENCY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9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9" y="1312213"/>
            <a:ext cx="8440476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An optimal set of </a:t>
            </a:r>
            <a:r>
              <a:rPr lang="en-US" sz="1900" dirty="0" err="1"/>
              <a:t>keypoints</a:t>
            </a:r>
            <a:r>
              <a:rPr lang="en-US" sz="1900" dirty="0"/>
              <a:t> with multi-view consistency leads to a collapse into one single location.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12" name="Google Shape;265;p28">
            <a:extLst>
              <a:ext uri="{FF2B5EF4-FFF2-40B4-BE49-F238E27FC236}">
                <a16:creationId xmlns:a16="http://schemas.microsoft.com/office/drawing/2014/main" id="{4207B7DD-8427-4728-A592-DF8AD22164F4}"/>
              </a:ext>
            </a:extLst>
          </p:cNvPr>
          <p:cNvSpPr txBox="1">
            <a:spLocks/>
          </p:cNvSpPr>
          <p:nvPr/>
        </p:nvSpPr>
        <p:spPr>
          <a:xfrm flipH="1">
            <a:off x="2018640" y="2860493"/>
            <a:ext cx="4991794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  <a:p>
            <a:pPr marL="0" indent="0" algn="ctr">
              <a:buNone/>
            </a:pPr>
            <a:r>
              <a:rPr lang="en-US" sz="1900" dirty="0"/>
              <a:t>Natural way of encouragement their diversity is the usage of a downstream task.</a:t>
            </a:r>
          </a:p>
        </p:txBody>
      </p:sp>
      <p:sp>
        <p:nvSpPr>
          <p:cNvPr id="15" name="Google Shape;293;p30">
            <a:extLst>
              <a:ext uri="{FF2B5EF4-FFF2-40B4-BE49-F238E27FC236}">
                <a16:creationId xmlns:a16="http://schemas.microsoft.com/office/drawing/2014/main" id="{17E6E6CC-EB93-4395-831F-FEB9D2434D87}"/>
              </a:ext>
            </a:extLst>
          </p:cNvPr>
          <p:cNvSpPr/>
          <p:nvPr/>
        </p:nvSpPr>
        <p:spPr>
          <a:xfrm>
            <a:off x="731592" y="3057187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328;p30">
            <a:extLst>
              <a:ext uri="{FF2B5EF4-FFF2-40B4-BE49-F238E27FC236}">
                <a16:creationId xmlns:a16="http://schemas.microsoft.com/office/drawing/2014/main" id="{AA3F14CD-21E8-40FF-9B3B-A396FE6E622C}"/>
              </a:ext>
            </a:extLst>
          </p:cNvPr>
          <p:cNvGrpSpPr/>
          <p:nvPr/>
        </p:nvGrpSpPr>
        <p:grpSpPr>
          <a:xfrm>
            <a:off x="901222" y="3196658"/>
            <a:ext cx="278739" cy="339073"/>
            <a:chOff x="1768821" y="3361108"/>
            <a:chExt cx="278739" cy="339073"/>
          </a:xfrm>
        </p:grpSpPr>
        <p:sp>
          <p:nvSpPr>
            <p:cNvPr id="17" name="Google Shape;329;p30">
              <a:extLst>
                <a:ext uri="{FF2B5EF4-FFF2-40B4-BE49-F238E27FC236}">
                  <a16:creationId xmlns:a16="http://schemas.microsoft.com/office/drawing/2014/main" id="{103582B4-7BD0-43A0-9570-08CD2D2D928E}"/>
                </a:ext>
              </a:extLst>
            </p:cNvPr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0;p30">
              <a:extLst>
                <a:ext uri="{FF2B5EF4-FFF2-40B4-BE49-F238E27FC236}">
                  <a16:creationId xmlns:a16="http://schemas.microsoft.com/office/drawing/2014/main" id="{5A5B3799-19FB-465E-BBA8-00662EE3A671}"/>
                </a:ext>
              </a:extLst>
            </p:cNvPr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1;p30">
              <a:extLst>
                <a:ext uri="{FF2B5EF4-FFF2-40B4-BE49-F238E27FC236}">
                  <a16:creationId xmlns:a16="http://schemas.microsoft.com/office/drawing/2014/main" id="{4BB48749-12DA-42FA-BDD4-0067A8F3A648}"/>
                </a:ext>
              </a:extLst>
            </p:cNvPr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2;p30">
              <a:extLst>
                <a:ext uri="{FF2B5EF4-FFF2-40B4-BE49-F238E27FC236}">
                  <a16:creationId xmlns:a16="http://schemas.microsoft.com/office/drawing/2014/main" id="{4D9286FF-70C8-411E-9C67-0FE0588B6E46}"/>
                </a:ext>
              </a:extLst>
            </p:cNvPr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33;p30">
              <a:extLst>
                <a:ext uri="{FF2B5EF4-FFF2-40B4-BE49-F238E27FC236}">
                  <a16:creationId xmlns:a16="http://schemas.microsoft.com/office/drawing/2014/main" id="{8B540D9E-8E4F-4C46-B578-A666220903D7}"/>
                </a:ext>
              </a:extLst>
            </p:cNvPr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4;p30">
              <a:extLst>
                <a:ext uri="{FF2B5EF4-FFF2-40B4-BE49-F238E27FC236}">
                  <a16:creationId xmlns:a16="http://schemas.microsoft.com/office/drawing/2014/main" id="{A8EDC980-B274-4F3C-AE8F-B74B90F0F781}"/>
                </a:ext>
              </a:extLst>
            </p:cNvPr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0">
              <a:extLst>
                <a:ext uri="{FF2B5EF4-FFF2-40B4-BE49-F238E27FC236}">
                  <a16:creationId xmlns:a16="http://schemas.microsoft.com/office/drawing/2014/main" id="{D8B580CB-C512-44D7-9932-CD98CE71B4CC}"/>
                </a:ext>
              </a:extLst>
            </p:cNvPr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0">
              <a:extLst>
                <a:ext uri="{FF2B5EF4-FFF2-40B4-BE49-F238E27FC236}">
                  <a16:creationId xmlns:a16="http://schemas.microsoft.com/office/drawing/2014/main" id="{856AF71F-8461-451C-A28A-E4CB4641DE5C}"/>
                </a:ext>
              </a:extLst>
            </p:cNvPr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0">
              <a:extLst>
                <a:ext uri="{FF2B5EF4-FFF2-40B4-BE49-F238E27FC236}">
                  <a16:creationId xmlns:a16="http://schemas.microsoft.com/office/drawing/2014/main" id="{AA0F898B-245B-4EE6-84CE-D34D9D8D81BA}"/>
                </a:ext>
              </a:extLst>
            </p:cNvPr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8;p30">
              <a:extLst>
                <a:ext uri="{FF2B5EF4-FFF2-40B4-BE49-F238E27FC236}">
                  <a16:creationId xmlns:a16="http://schemas.microsoft.com/office/drawing/2014/main" id="{BF4A22F1-922E-4279-B550-3245D2643F0A}"/>
                </a:ext>
              </a:extLst>
            </p:cNvPr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9;p30">
              <a:extLst>
                <a:ext uri="{FF2B5EF4-FFF2-40B4-BE49-F238E27FC236}">
                  <a16:creationId xmlns:a16="http://schemas.microsoft.com/office/drawing/2014/main" id="{09A086EF-C193-403C-ADAD-FD8B2A609686}"/>
                </a:ext>
              </a:extLst>
            </p:cNvPr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" name="Google Shape;340;p30">
            <a:extLst>
              <a:ext uri="{FF2B5EF4-FFF2-40B4-BE49-F238E27FC236}">
                <a16:creationId xmlns:a16="http://schemas.microsoft.com/office/drawing/2014/main" id="{D13B47C5-D9B2-450B-9F63-4E7652831114}"/>
              </a:ext>
            </a:extLst>
          </p:cNvPr>
          <p:cNvCxnSpPr>
            <a:stCxn id="15" idx="2"/>
          </p:cNvCxnSpPr>
          <p:nvPr/>
        </p:nvCxnSpPr>
        <p:spPr>
          <a:xfrm>
            <a:off x="1040592" y="3675187"/>
            <a:ext cx="0" cy="545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D2126DCD-D5EB-4CC1-9865-50F36FC66775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73601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RELATIVE POSE ESTIMATION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9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65;p28">
                <a:extLst>
                  <a:ext uri="{FF2B5EF4-FFF2-40B4-BE49-F238E27FC236}">
                    <a16:creationId xmlns:a16="http://schemas.microsoft.com/office/drawing/2014/main" id="{015F6B3C-225B-4702-B1DC-D44F493E22F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08669" y="2444355"/>
                <a:ext cx="8943397" cy="921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b="1" dirty="0"/>
                  <a:t>Relative pose estimation loss </a:t>
                </a:r>
                <a:r>
                  <a:rPr lang="en-US" sz="1900" dirty="0"/>
                  <a:t>measures the misfit between an estimated rotation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endParaRPr lang="en-US" sz="1900" b="1" dirty="0"/>
              </a:p>
              <a:p>
                <a:pPr marL="0" indent="0">
                  <a:buNone/>
                </a:pPr>
                <a:r>
                  <a:rPr lang="en-US" sz="1900" dirty="0"/>
                  <a:t>between two sets of </a:t>
                </a:r>
                <a:r>
                  <a:rPr lang="en-US" sz="1900" dirty="0" err="1"/>
                  <a:t>keypoints</a:t>
                </a:r>
                <a:r>
                  <a:rPr lang="en-US" sz="1900" dirty="0"/>
                  <a:t> (calculated by</a:t>
                </a:r>
                <a:r>
                  <a:rPr lang="en-US" sz="1900" b="1" dirty="0"/>
                  <a:t> Procrustes’ alignment</a:t>
                </a:r>
                <a:r>
                  <a:rPr lang="en-US" sz="1900" dirty="0"/>
                  <a:t>) and the ground truth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900" dirty="0"/>
                  <a:t>.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𝑝𝑜𝑠𝑒</m:t>
                          </m:r>
                        </m:sub>
                      </m:sSub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𝑎𝑟𝑐𝑠𝑖𝑛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" name="Google Shape;265;p28">
                <a:extLst>
                  <a:ext uri="{FF2B5EF4-FFF2-40B4-BE49-F238E27FC236}">
                    <a16:creationId xmlns:a16="http://schemas.microsoft.com/office/drawing/2014/main" id="{015F6B3C-225B-4702-B1DC-D44F493E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9" y="2444355"/>
                <a:ext cx="8943397" cy="921832"/>
              </a:xfrm>
              <a:prstGeom prst="rect">
                <a:avLst/>
              </a:prstGeom>
              <a:blipFill>
                <a:blip r:embed="rId3"/>
                <a:stretch>
                  <a:fillRect l="-682" t="-144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1B38F137-9594-4732-B89D-0D91D9F85DB9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703905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ORTHOGONAL PROCRUSTES PROBLEM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9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65;p28">
                <a:extLst>
                  <a:ext uri="{FF2B5EF4-FFF2-40B4-BE49-F238E27FC236}">
                    <a16:creationId xmlns:a16="http://schemas.microsoft.com/office/drawing/2014/main" id="{015F6B3C-225B-4702-B1DC-D44F493E22F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08668" y="2517875"/>
                <a:ext cx="8943397" cy="921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dirty="0"/>
                  <a:t>How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1900" dirty="0"/>
                  <a:t> </a:t>
                </a:r>
                <a:r>
                  <a:rPr lang="en-US" sz="1900" dirty="0" err="1"/>
                  <a:t>properply</a:t>
                </a:r>
                <a:r>
                  <a:rPr lang="en-US" sz="1900" dirty="0"/>
                  <a:t>?</a:t>
                </a:r>
              </a:p>
              <a:p>
                <a:pPr marL="0" indent="0">
                  <a:buNone/>
                </a:pPr>
                <a:r>
                  <a:rPr lang="en-US" sz="1900" dirty="0"/>
                  <a:t>Let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900" dirty="0"/>
                  <a:t>and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3×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900" dirty="0"/>
                  <a:t> denote two sets of unprojected 3D </a:t>
                </a:r>
                <a:r>
                  <a:rPr lang="en-US" sz="1900" dirty="0" err="1"/>
                  <a:t>keypoints</a:t>
                </a:r>
                <a:r>
                  <a:rPr lang="en-US" sz="1900" dirty="0"/>
                  <a:t>.</a:t>
                </a:r>
              </a:p>
              <a:p>
                <a:pPr marL="0" indent="0">
                  <a:buNone/>
                </a:pPr>
                <a:r>
                  <a:rPr lang="en-US" sz="1900" dirty="0"/>
                  <a:t>Take mean-subtracted versions of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9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900" dirty="0"/>
                  <a:t>.</a:t>
                </a:r>
              </a:p>
              <a:p>
                <a:pPr marL="0" indent="0">
                  <a:buNone/>
                </a:pPr>
                <a:r>
                  <a:rPr lang="en-US" sz="1900" dirty="0"/>
                  <a:t>Apply SVD to their multiplication: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𝑆𝑉𝐷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.</a:t>
                </a:r>
              </a:p>
              <a:p>
                <a:pPr marL="0" indent="0">
                  <a:buNone/>
                </a:pPr>
                <a:endParaRPr lang="en-US" sz="1900" dirty="0"/>
              </a:p>
            </p:txBody>
          </p:sp>
        </mc:Choice>
        <mc:Fallback xmlns="">
          <p:sp>
            <p:nvSpPr>
              <p:cNvPr id="3" name="Google Shape;265;p28">
                <a:extLst>
                  <a:ext uri="{FF2B5EF4-FFF2-40B4-BE49-F238E27FC236}">
                    <a16:creationId xmlns:a16="http://schemas.microsoft.com/office/drawing/2014/main" id="{015F6B3C-225B-4702-B1DC-D44F493E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8" y="2517875"/>
                <a:ext cx="8943397" cy="921832"/>
              </a:xfrm>
              <a:prstGeom prst="rect">
                <a:avLst/>
              </a:prstGeom>
              <a:blipFill>
                <a:blip r:embed="rId3"/>
                <a:stretch>
                  <a:fillRect l="-682" t="-1006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EA0CF458-4BDB-4F5D-B4D7-5B47D7F23781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34312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ctrTitle" idx="2"/>
          </p:nvPr>
        </p:nvSpPr>
        <p:spPr>
          <a:xfrm>
            <a:off x="847500" y="525356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ru-RU" dirty="0">
                <a:solidFill>
                  <a:schemeClr val="dk2"/>
                </a:solidFill>
              </a:rPr>
              <a:t>1</a:t>
            </a:r>
            <a:r>
              <a:rPr lang="en" dirty="0">
                <a:solidFill>
                  <a:schemeClr val="dk2"/>
                </a:solidFill>
              </a:rPr>
              <a:t>.</a:t>
            </a:r>
            <a:r>
              <a:rPr lang="en" dirty="0"/>
              <a:t> SHAPENET</a:t>
            </a:r>
            <a:endParaRPr dirty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3"/>
          </p:nvPr>
        </p:nvSpPr>
        <p:spPr>
          <a:xfrm>
            <a:off x="1357650" y="978956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Dataset’s components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a crucial property</a:t>
            </a:r>
            <a:endParaRPr dirty="0"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 idx="4"/>
          </p:nvPr>
        </p:nvSpPr>
        <p:spPr>
          <a:xfrm>
            <a:off x="847500" y="2179613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ru-RU" dirty="0">
                <a:solidFill>
                  <a:schemeClr val="dk2"/>
                </a:solidFill>
              </a:rPr>
              <a:t>2</a:t>
            </a:r>
            <a:r>
              <a:rPr lang="en" dirty="0">
                <a:solidFill>
                  <a:schemeClr val="dk2"/>
                </a:solidFill>
              </a:rPr>
              <a:t>.</a:t>
            </a:r>
            <a:r>
              <a:rPr lang="en" dirty="0"/>
              <a:t> ARCHITECTURE &amp; </a:t>
            </a:r>
            <a:r>
              <a:rPr lang="en-US" dirty="0"/>
              <a:t>LOSSES</a:t>
            </a:r>
            <a:endParaRPr dirty="0"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5"/>
          </p:nvPr>
        </p:nvSpPr>
        <p:spPr>
          <a:xfrm>
            <a:off x="1246429" y="2465813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Visually interpretable objective functions</a:t>
            </a:r>
            <a:endParaRPr dirty="0"/>
          </a:p>
        </p:txBody>
      </p:sp>
      <p:sp>
        <p:nvSpPr>
          <p:cNvPr id="246" name="Google Shape;246;p27"/>
          <p:cNvSpPr txBox="1">
            <a:spLocks noGrp="1"/>
          </p:cNvSpPr>
          <p:nvPr>
            <p:ph type="subTitle" idx="7"/>
          </p:nvPr>
        </p:nvSpPr>
        <p:spPr>
          <a:xfrm>
            <a:off x="1272697" y="3615041"/>
            <a:ext cx="294520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Keypoints</a:t>
            </a:r>
            <a:r>
              <a:rPr lang="en-US" dirty="0"/>
              <a:t> modeling is unstable</a:t>
            </a:r>
          </a:p>
        </p:txBody>
      </p:sp>
      <p:sp>
        <p:nvSpPr>
          <p:cNvPr id="247" name="Google Shape;247;p27"/>
          <p:cNvSpPr txBox="1">
            <a:spLocks noGrp="1"/>
          </p:cNvSpPr>
          <p:nvPr>
            <p:ph type="ctrTitle" idx="6"/>
          </p:nvPr>
        </p:nvSpPr>
        <p:spPr>
          <a:xfrm>
            <a:off x="2017492" y="3411995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ru-RU" dirty="0">
                <a:solidFill>
                  <a:schemeClr val="dk2"/>
                </a:solidFill>
              </a:rPr>
              <a:t>3</a:t>
            </a:r>
            <a:r>
              <a:rPr lang="en" dirty="0">
                <a:solidFill>
                  <a:schemeClr val="dk2"/>
                </a:solidFill>
              </a:rPr>
              <a:t>.</a:t>
            </a:r>
            <a:r>
              <a:rPr lang="en" dirty="0"/>
              <a:t> </a:t>
            </a:r>
            <a:r>
              <a:rPr lang="en-US" dirty="0"/>
              <a:t>REGULARIZATION</a:t>
            </a:r>
            <a:endParaRPr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011075" y="1210895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ru-RU" dirty="0">
                <a:solidFill>
                  <a:schemeClr val="dk2"/>
                </a:solidFill>
              </a:rPr>
              <a:t>4</a:t>
            </a:r>
            <a:r>
              <a:rPr lang="en" dirty="0">
                <a:solidFill>
                  <a:schemeClr val="dk2"/>
                </a:solidFill>
              </a:rPr>
              <a:t>.</a:t>
            </a:r>
            <a:r>
              <a:rPr lang="en" dirty="0"/>
              <a:t> APPLICATIONS IN CV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9"/>
          </p:nvPr>
        </p:nvSpPr>
        <p:spPr>
          <a:xfrm>
            <a:off x="5044957" y="1564668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Pose2Seg: human instance segmentation</a:t>
            </a:r>
            <a:endParaRPr dirty="0"/>
          </a:p>
        </p:txBody>
      </p:sp>
      <p:sp>
        <p:nvSpPr>
          <p:cNvPr id="250" name="Google Shape;250;p27"/>
          <p:cNvSpPr txBox="1">
            <a:spLocks noGrp="1"/>
          </p:cNvSpPr>
          <p:nvPr>
            <p:ph type="ctrTitle" idx="13"/>
          </p:nvPr>
        </p:nvSpPr>
        <p:spPr>
          <a:xfrm>
            <a:off x="5011075" y="2684654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</a:t>
            </a:r>
            <a:r>
              <a:rPr lang="ru-RU" dirty="0">
                <a:solidFill>
                  <a:schemeClr val="dk2"/>
                </a:solidFill>
              </a:rPr>
              <a:t>5</a:t>
            </a:r>
            <a:r>
              <a:rPr lang="en" dirty="0">
                <a:solidFill>
                  <a:schemeClr val="dk2"/>
                </a:solidFill>
              </a:rPr>
              <a:t>.</a:t>
            </a:r>
            <a:r>
              <a:rPr lang="en" dirty="0"/>
              <a:t> VISUALIZATION</a:t>
            </a:r>
            <a:endParaRPr dirty="0"/>
          </a:p>
        </p:txBody>
      </p:sp>
      <p:sp>
        <p:nvSpPr>
          <p:cNvPr id="251" name="Google Shape;251;p27"/>
          <p:cNvSpPr txBox="1">
            <a:spLocks noGrp="1"/>
          </p:cNvSpPr>
          <p:nvPr>
            <p:ph type="subTitle" idx="14"/>
          </p:nvPr>
        </p:nvSpPr>
        <p:spPr>
          <a:xfrm>
            <a:off x="5044957" y="2941988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Ablation studies and exceptional cases</a:t>
            </a:r>
            <a:endParaRPr dirty="0"/>
          </a:p>
        </p:txBody>
      </p:sp>
      <p:sp>
        <p:nvSpPr>
          <p:cNvPr id="252" name="Google Shape;252;p27"/>
          <p:cNvSpPr/>
          <p:nvPr/>
        </p:nvSpPr>
        <p:spPr>
          <a:xfrm>
            <a:off x="4539762" y="229526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4539762" y="39577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cxnSpLocks/>
          </p:cNvCxnSpPr>
          <p:nvPr/>
        </p:nvCxnSpPr>
        <p:spPr>
          <a:xfrm>
            <a:off x="4572000" y="2359763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39762" y="61863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stCxn id="252" idx="0"/>
            <a:endCxn id="255" idx="2"/>
          </p:cNvCxnSpPr>
          <p:nvPr/>
        </p:nvCxnSpPr>
        <p:spPr>
          <a:xfrm rot="10800000">
            <a:off x="4572012" y="683063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ORTHOGONAL PROCRUSTES PROBLEM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9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65;p28">
                <a:extLst>
                  <a:ext uri="{FF2B5EF4-FFF2-40B4-BE49-F238E27FC236}">
                    <a16:creationId xmlns:a16="http://schemas.microsoft.com/office/drawing/2014/main" id="{015F6B3C-225B-4702-B1DC-D44F493E22F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08669" y="2821289"/>
                <a:ext cx="8943397" cy="921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dirty="0"/>
                  <a:t>The optimal least-squares solution for estimated rotation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𝑉𝑑𝑖𝑎𝑔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(1,1,…,</m:t>
                      </m:r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900" i="1">
                          <a:latin typeface="Cambria Math" panose="02040503050406030204" pitchFamily="18" charset="0"/>
                        </a:rPr>
                        <m:t>))</m:t>
                      </m:r>
                      <m:sSup>
                        <m:sSup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/>
                  <a:t>Adding small Gaussian noise to make sure that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900" dirty="0"/>
                  <a:t> is invertible.</a:t>
                </a:r>
              </a:p>
              <a:p>
                <a:pPr marL="0" indent="0">
                  <a:buNone/>
                </a:pPr>
                <a:r>
                  <a:rPr lang="en-US" sz="1900" dirty="0"/>
                  <a:t>To minimize relative pose estimation loss we can backpropagate through SVD.</a:t>
                </a:r>
              </a:p>
              <a:p>
                <a:pPr marL="0" indent="0">
                  <a:buNone/>
                </a:pPr>
                <a:endParaRPr lang="en-US" sz="1900" dirty="0"/>
              </a:p>
            </p:txBody>
          </p:sp>
        </mc:Choice>
        <mc:Fallback xmlns="">
          <p:sp>
            <p:nvSpPr>
              <p:cNvPr id="3" name="Google Shape;265;p28">
                <a:extLst>
                  <a:ext uri="{FF2B5EF4-FFF2-40B4-BE49-F238E27FC236}">
                    <a16:creationId xmlns:a16="http://schemas.microsoft.com/office/drawing/2014/main" id="{015F6B3C-225B-4702-B1DC-D44F493E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9" y="2821289"/>
                <a:ext cx="8943397" cy="921832"/>
              </a:xfrm>
              <a:prstGeom prst="rect">
                <a:avLst/>
              </a:prstGeom>
              <a:blipFill>
                <a:blip r:embed="rId3"/>
                <a:stretch>
                  <a:fillRect l="-682" t="-133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ECF51100-D15B-4783-8053-4E8ACF98474D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97973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ORTHOGONAL PROCRUSTES PROBLEM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9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62CD698-CE5E-4F53-A872-B346AB9F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56" y="904113"/>
            <a:ext cx="5824155" cy="3927764"/>
          </a:xfrm>
          <a:prstGeom prst="rect">
            <a:avLst/>
          </a:prstGeom>
        </p:spPr>
      </p:pic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D076137E-2BCF-4DDC-AD5F-A87EA94026CE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57773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ARCHITECTURE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65;p28">
                <a:extLst>
                  <a:ext uri="{FF2B5EF4-FFF2-40B4-BE49-F238E27FC236}">
                    <a16:creationId xmlns:a16="http://schemas.microsoft.com/office/drawing/2014/main" id="{015F6B3C-225B-4702-B1DC-D44F493E22FA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08668" y="2056959"/>
                <a:ext cx="8943397" cy="921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b="1" dirty="0"/>
                  <a:t>Equivariance </a:t>
                </a:r>
                <a:r>
                  <a:rPr lang="en-US" sz="1900" dirty="0"/>
                  <a:t>for translations – </a:t>
                </a:r>
                <a:r>
                  <a:rPr lang="en-US" sz="1900" dirty="0" err="1"/>
                  <a:t>keypoints</a:t>
                </a:r>
                <a:r>
                  <a:rPr lang="en-US" sz="1900" dirty="0"/>
                  <a:t> should shift if the image shifts.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Each head predicts not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but a probability distribution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b="1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The expected value of this distribution is a predicted </a:t>
                </a:r>
                <a:r>
                  <a:rPr lang="en-US" sz="1900" dirty="0" err="1"/>
                  <a:t>keypoint</a:t>
                </a:r>
                <a:r>
                  <a:rPr lang="en-US" sz="1900" dirty="0"/>
                  <a:t>: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</p:txBody>
          </p:sp>
        </mc:Choice>
        <mc:Fallback xmlns="">
          <p:sp>
            <p:nvSpPr>
              <p:cNvPr id="3" name="Google Shape;265;p28">
                <a:extLst>
                  <a:ext uri="{FF2B5EF4-FFF2-40B4-BE49-F238E27FC236}">
                    <a16:creationId xmlns:a16="http://schemas.microsoft.com/office/drawing/2014/main" id="{015F6B3C-225B-4702-B1DC-D44F493E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8" y="2056959"/>
                <a:ext cx="8943397" cy="921832"/>
              </a:xfrm>
              <a:prstGeom prst="rect">
                <a:avLst/>
              </a:prstGeom>
              <a:blipFill>
                <a:blip r:embed="rId3"/>
                <a:stretch>
                  <a:fillRect l="-682" t="-1309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BB1503D-3D07-413C-BF41-FDE7D9B85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22" y="2292779"/>
            <a:ext cx="4806375" cy="2481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04AA56-C107-4E5A-8E37-1453BC9E1C12}"/>
                  </a:ext>
                </a:extLst>
              </p:cNvPr>
              <p:cNvSpPr txBox="1"/>
              <p:nvPr/>
            </p:nvSpPr>
            <p:spPr>
              <a:xfrm>
                <a:off x="-446811" y="2978791"/>
                <a:ext cx="5197533" cy="747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04AA56-C107-4E5A-8E37-1453BC9E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6811" y="2978791"/>
                <a:ext cx="5197533" cy="747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3A26992D-1797-494A-B6EA-828B7C6E96DB}"/>
              </a:ext>
            </a:extLst>
          </p:cNvPr>
          <p:cNvSpPr txBox="1">
            <a:spLocks/>
          </p:cNvSpPr>
          <p:nvPr/>
        </p:nvSpPr>
        <p:spPr>
          <a:xfrm flipH="1">
            <a:off x="8484023" y="4774569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764853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ARCHITECTURE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8" y="1097719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08668" y="2056959"/>
                <a:ext cx="8943397" cy="921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dirty="0"/>
                  <a:t>To predict depth it is necessary to learn another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8" y="2056959"/>
                <a:ext cx="8943397" cy="921832"/>
              </a:xfrm>
              <a:prstGeom prst="rect">
                <a:avLst/>
              </a:prstGeom>
              <a:blipFill>
                <a:blip r:embed="rId3"/>
                <a:stretch>
                  <a:fillRect l="-682" t="-1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426B008D-3CE0-4C0F-B639-CFA59F66E322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60540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ARCHITECTURE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8" y="1097719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08668" y="2663034"/>
                <a:ext cx="8943397" cy="921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13 layers with 3x3 kernels with the following dilation rates: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Last layer has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900" dirty="0"/>
                  <a:t> output channels </a:t>
                </a:r>
                <a:r>
                  <a:rPr lang="en-US" sz="1900" dirty="0" err="1"/>
                  <a:t>splitted</a:t>
                </a:r>
                <a:r>
                  <a:rPr lang="en-US" sz="1900" dirty="0"/>
                  <a:t>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 err="1"/>
                  <a:t>LeakyReLU</a:t>
                </a:r>
                <a:r>
                  <a:rPr lang="en-US" sz="1900" dirty="0"/>
                  <a:t> and BN for all layers except the last layer;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Spatial SoftMax for distributions;</a:t>
                </a:r>
              </a:p>
            </p:txBody>
          </p:sp>
        </mc:Choice>
        <mc:Fallback xmlns="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8" y="2663034"/>
                <a:ext cx="8943397" cy="921832"/>
              </a:xfrm>
              <a:prstGeom prst="rect">
                <a:avLst/>
              </a:prstGeom>
              <a:blipFill>
                <a:blip r:embed="rId3"/>
                <a:stretch>
                  <a:fillRect t="-131788" b="-52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4BE5B3F-989A-4A8A-BBFB-2FC1776E0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277147"/>
              </p:ext>
            </p:extLst>
          </p:nvPr>
        </p:nvGraphicFramePr>
        <p:xfrm>
          <a:off x="755073" y="1952914"/>
          <a:ext cx="6095999" cy="370840"/>
        </p:xfrm>
        <a:graphic>
          <a:graphicData uri="http://schemas.openxmlformats.org/drawingml/2006/table">
            <a:tbl>
              <a:tblPr firstRow="1" bandRow="1">
                <a:tableStyleId>{BF874F25-B131-4857-83AE-69F7BFE82C14}</a:tableStyleId>
              </a:tblPr>
              <a:tblGrid>
                <a:gridCol w="468923">
                  <a:extLst>
                    <a:ext uri="{9D8B030D-6E8A-4147-A177-3AD203B41FA5}">
                      <a16:colId xmlns:a16="http://schemas.microsoft.com/office/drawing/2014/main" val="3455012594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4099699202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106444111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244441161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23985924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709439542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038584511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461896931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1005459474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694213607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921289784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638046238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2108663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109520"/>
                  </a:ext>
                </a:extLst>
              </a:tr>
            </a:tbl>
          </a:graphicData>
        </a:graphic>
      </p:graphicFrame>
      <p:sp>
        <p:nvSpPr>
          <p:cNvPr id="7" name="Google Shape;265;p28">
            <a:extLst>
              <a:ext uri="{FF2B5EF4-FFF2-40B4-BE49-F238E27FC236}">
                <a16:creationId xmlns:a16="http://schemas.microsoft.com/office/drawing/2014/main" id="{0A1D6268-1D96-4F30-8E64-132047944A66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4011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SYMMETRICAL OBJECTS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8" y="1097719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5" name="Google Shape;265;p28">
            <a:extLst>
              <a:ext uri="{FF2B5EF4-FFF2-40B4-BE49-F238E27FC236}">
                <a16:creationId xmlns:a16="http://schemas.microsoft.com/office/drawing/2014/main" id="{70F0F8AB-D9DE-4F8B-A7BE-C543D279FF37}"/>
              </a:ext>
            </a:extLst>
          </p:cNvPr>
          <p:cNvSpPr txBox="1">
            <a:spLocks/>
          </p:cNvSpPr>
          <p:nvPr/>
        </p:nvSpPr>
        <p:spPr>
          <a:xfrm flipH="1">
            <a:off x="1069446" y="1280392"/>
            <a:ext cx="7031473" cy="112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Symmetrical parts of an object should not be perceived identically.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11" name="Google Shape;991;p53">
            <a:extLst>
              <a:ext uri="{FF2B5EF4-FFF2-40B4-BE49-F238E27FC236}">
                <a16:creationId xmlns:a16="http://schemas.microsoft.com/office/drawing/2014/main" id="{F3D44AF5-0161-4FFB-A88B-6754FDAC66D7}"/>
              </a:ext>
            </a:extLst>
          </p:cNvPr>
          <p:cNvSpPr/>
          <p:nvPr/>
        </p:nvSpPr>
        <p:spPr>
          <a:xfrm rot="5400000">
            <a:off x="4141016" y="1799650"/>
            <a:ext cx="448526" cy="43980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chemeClr val="tx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65;p28">
            <a:extLst>
              <a:ext uri="{FF2B5EF4-FFF2-40B4-BE49-F238E27FC236}">
                <a16:creationId xmlns:a16="http://schemas.microsoft.com/office/drawing/2014/main" id="{CC8EACB5-212B-4715-B848-9846A503F93B}"/>
              </a:ext>
            </a:extLst>
          </p:cNvPr>
          <p:cNvSpPr txBox="1">
            <a:spLocks/>
          </p:cNvSpPr>
          <p:nvPr/>
        </p:nvSpPr>
        <p:spPr>
          <a:xfrm flipH="1">
            <a:off x="1015414" y="2517875"/>
            <a:ext cx="7031473" cy="112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Understanding global context: e.g., knowing car orientation helps to differ left wheels from the right wheels.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15" name="Google Shape;991;p53">
            <a:extLst>
              <a:ext uri="{FF2B5EF4-FFF2-40B4-BE49-F238E27FC236}">
                <a16:creationId xmlns:a16="http://schemas.microsoft.com/office/drawing/2014/main" id="{C9A54C86-B6B7-4894-B715-E4982E02DBE6}"/>
              </a:ext>
            </a:extLst>
          </p:cNvPr>
          <p:cNvSpPr/>
          <p:nvPr/>
        </p:nvSpPr>
        <p:spPr>
          <a:xfrm rot="5400000">
            <a:off x="4145171" y="3020559"/>
            <a:ext cx="448526" cy="43980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chemeClr val="tx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5;p28">
            <a:extLst>
              <a:ext uri="{FF2B5EF4-FFF2-40B4-BE49-F238E27FC236}">
                <a16:creationId xmlns:a16="http://schemas.microsoft.com/office/drawing/2014/main" id="{78D97DA2-AB2A-4356-A5FE-C3AB9C678403}"/>
              </a:ext>
            </a:extLst>
          </p:cNvPr>
          <p:cNvSpPr txBox="1">
            <a:spLocks/>
          </p:cNvSpPr>
          <p:nvPr/>
        </p:nvSpPr>
        <p:spPr>
          <a:xfrm flipH="1">
            <a:off x="461068" y="1250119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None/>
            </a:pPr>
            <a:endParaRPr lang="en-US" sz="1900" dirty="0"/>
          </a:p>
        </p:txBody>
      </p:sp>
      <p:sp>
        <p:nvSpPr>
          <p:cNvPr id="21" name="Google Shape;265;p28">
            <a:extLst>
              <a:ext uri="{FF2B5EF4-FFF2-40B4-BE49-F238E27FC236}">
                <a16:creationId xmlns:a16="http://schemas.microsoft.com/office/drawing/2014/main" id="{7CDB9DB7-3890-4B93-B2C8-FC45F5D66A08}"/>
              </a:ext>
            </a:extLst>
          </p:cNvPr>
          <p:cNvSpPr txBox="1">
            <a:spLocks/>
          </p:cNvSpPr>
          <p:nvPr/>
        </p:nvSpPr>
        <p:spPr>
          <a:xfrm flipH="1">
            <a:off x="-69561" y="3030076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Using consistent orientations from </a:t>
            </a:r>
            <a:r>
              <a:rPr lang="en-US" sz="1900" dirty="0" err="1"/>
              <a:t>ShapeNet</a:t>
            </a:r>
            <a:r>
              <a:rPr lang="en-US" sz="1900" dirty="0"/>
              <a:t>.</a:t>
            </a:r>
          </a:p>
        </p:txBody>
      </p:sp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E01C0F83-471D-43FE-BF1F-4EC874FCFF1F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743274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SYMMETRICAL OBJECTS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8" y="1097719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5" name="Google Shape;265;p28">
            <a:extLst>
              <a:ext uri="{FF2B5EF4-FFF2-40B4-BE49-F238E27FC236}">
                <a16:creationId xmlns:a16="http://schemas.microsoft.com/office/drawing/2014/main" id="{70F0F8AB-D9DE-4F8B-A7BE-C543D279FF37}"/>
              </a:ext>
            </a:extLst>
          </p:cNvPr>
          <p:cNvSpPr txBox="1">
            <a:spLocks/>
          </p:cNvSpPr>
          <p:nvPr/>
        </p:nvSpPr>
        <p:spPr>
          <a:xfrm flipH="1">
            <a:off x="1069446" y="1550146"/>
            <a:ext cx="7031473" cy="112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Additional half-sized network to predict a binary flag: supervised from </a:t>
            </a:r>
            <a:r>
              <a:rPr lang="en-US" sz="1900" dirty="0" err="1"/>
              <a:t>ShapeNet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11" name="Google Shape;991;p53">
            <a:extLst>
              <a:ext uri="{FF2B5EF4-FFF2-40B4-BE49-F238E27FC236}">
                <a16:creationId xmlns:a16="http://schemas.microsoft.com/office/drawing/2014/main" id="{F3D44AF5-0161-4FFB-A88B-6754FDAC66D7}"/>
              </a:ext>
            </a:extLst>
          </p:cNvPr>
          <p:cNvSpPr/>
          <p:nvPr/>
        </p:nvSpPr>
        <p:spPr>
          <a:xfrm rot="5400000">
            <a:off x="4141016" y="1799650"/>
            <a:ext cx="448526" cy="43980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chemeClr val="tx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265;p28">
                <a:extLst>
                  <a:ext uri="{FF2B5EF4-FFF2-40B4-BE49-F238E27FC236}">
                    <a16:creationId xmlns:a16="http://schemas.microsoft.com/office/drawing/2014/main" id="{CC8EACB5-212B-4715-B848-9846A503F93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015414" y="2517875"/>
                <a:ext cx="7031473" cy="1126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900" dirty="0"/>
                  <a:t>Normalizing and object and training to predict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[−1,0,0]</m:t>
                    </m:r>
                  </m:oMath>
                </a14:m>
                <a:r>
                  <a:rPr lang="en-US" sz="1900" dirty="0"/>
                  <a:t> or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[1,0,0]</m:t>
                    </m:r>
                  </m:oMath>
                </a14:m>
                <a:r>
                  <a:rPr lang="en-US" sz="1900" dirty="0"/>
                  <a:t> (left or right directions).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</p:txBody>
          </p:sp>
        </mc:Choice>
        <mc:Fallback xmlns="">
          <p:sp>
            <p:nvSpPr>
              <p:cNvPr id="13" name="Google Shape;265;p28">
                <a:extLst>
                  <a:ext uri="{FF2B5EF4-FFF2-40B4-BE49-F238E27FC236}">
                    <a16:creationId xmlns:a16="http://schemas.microsoft.com/office/drawing/2014/main" id="{CC8EACB5-212B-4715-B848-9846A503F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5414" y="2517875"/>
                <a:ext cx="7031473" cy="1126555"/>
              </a:xfrm>
              <a:prstGeom prst="rect">
                <a:avLst/>
              </a:prstGeom>
              <a:blipFill>
                <a:blip r:embed="rId3"/>
                <a:stretch>
                  <a:fillRect t="-30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991;p53">
            <a:extLst>
              <a:ext uri="{FF2B5EF4-FFF2-40B4-BE49-F238E27FC236}">
                <a16:creationId xmlns:a16="http://schemas.microsoft.com/office/drawing/2014/main" id="{C9A54C86-B6B7-4894-B715-E4982E02DBE6}"/>
              </a:ext>
            </a:extLst>
          </p:cNvPr>
          <p:cNvSpPr/>
          <p:nvPr/>
        </p:nvSpPr>
        <p:spPr>
          <a:xfrm rot="5400000">
            <a:off x="4145171" y="3020559"/>
            <a:ext cx="448526" cy="439807"/>
          </a:xfrm>
          <a:custGeom>
            <a:avLst/>
            <a:gdLst/>
            <a:ahLst/>
            <a:cxnLst/>
            <a:rect l="l" t="t" r="r" b="b"/>
            <a:pathLst>
              <a:path w="2222" h="2179" extrusionOk="0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chemeClr val="tx2"/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65;p28">
            <a:extLst>
              <a:ext uri="{FF2B5EF4-FFF2-40B4-BE49-F238E27FC236}">
                <a16:creationId xmlns:a16="http://schemas.microsoft.com/office/drawing/2014/main" id="{7CDB9DB7-3890-4B93-B2C8-FC45F5D66A08}"/>
              </a:ext>
            </a:extLst>
          </p:cNvPr>
          <p:cNvSpPr txBox="1">
            <a:spLocks/>
          </p:cNvSpPr>
          <p:nvPr/>
        </p:nvSpPr>
        <p:spPr>
          <a:xfrm flipH="1">
            <a:off x="-69561" y="3030076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None/>
            </a:pPr>
            <a:r>
              <a:rPr lang="en-US" sz="1900" dirty="0"/>
              <a:t>Use such predictions to aid </a:t>
            </a:r>
            <a:r>
              <a:rPr lang="en-US" sz="1900" dirty="0" err="1"/>
              <a:t>KeypointNet</a:t>
            </a:r>
            <a:r>
              <a:rPr lang="en-US" sz="1900" dirty="0"/>
              <a:t> main model.</a:t>
            </a:r>
          </a:p>
        </p:txBody>
      </p:sp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859C15A5-95DB-45F2-8BE4-229CFCC20724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421262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REGULARIZATION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8" y="1097719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21" name="Google Shape;293;p30">
            <a:extLst>
              <a:ext uri="{FF2B5EF4-FFF2-40B4-BE49-F238E27FC236}">
                <a16:creationId xmlns:a16="http://schemas.microsoft.com/office/drawing/2014/main" id="{E7E61FA7-1EE4-4157-88C7-F725DE27516F}"/>
              </a:ext>
            </a:extLst>
          </p:cNvPr>
          <p:cNvSpPr/>
          <p:nvPr/>
        </p:nvSpPr>
        <p:spPr>
          <a:xfrm>
            <a:off x="490522" y="309670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08668" y="2056959"/>
                <a:ext cx="8943397" cy="921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dirty="0"/>
                  <a:t>Add an artificial way of </a:t>
                </a:r>
                <a:r>
                  <a:rPr lang="en-US" sz="1900" dirty="0" err="1"/>
                  <a:t>keypoints</a:t>
                </a:r>
                <a:r>
                  <a:rPr lang="en-US" sz="1900" dirty="0"/>
                  <a:t> diversity: </a:t>
                </a:r>
                <a:r>
                  <a:rPr lang="en-US" sz="1900" b="1" dirty="0"/>
                  <a:t>separation loss</a:t>
                </a:r>
                <a:r>
                  <a:rPr lang="en-US" sz="19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𝑠𝑒𝑝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19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8" y="2056959"/>
                <a:ext cx="8943397" cy="921832"/>
              </a:xfrm>
              <a:prstGeom prst="rect">
                <a:avLst/>
              </a:prstGeom>
              <a:blipFill>
                <a:blip r:embed="rId3"/>
                <a:stretch>
                  <a:fillRect l="-682" t="-1282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8986;p59">
            <a:extLst>
              <a:ext uri="{FF2B5EF4-FFF2-40B4-BE49-F238E27FC236}">
                <a16:creationId xmlns:a16="http://schemas.microsoft.com/office/drawing/2014/main" id="{225506EA-DD40-4ECB-AD71-2063195CAE3B}"/>
              </a:ext>
            </a:extLst>
          </p:cNvPr>
          <p:cNvSpPr/>
          <p:nvPr/>
        </p:nvSpPr>
        <p:spPr>
          <a:xfrm>
            <a:off x="684569" y="3232656"/>
            <a:ext cx="229906" cy="364135"/>
          </a:xfrm>
          <a:custGeom>
            <a:avLst/>
            <a:gdLst/>
            <a:ahLst/>
            <a:cxnLst/>
            <a:rect l="l" t="t" r="r" b="b"/>
            <a:pathLst>
              <a:path w="7240" h="11467" extrusionOk="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" name="Google Shape;340;p30">
            <a:extLst>
              <a:ext uri="{FF2B5EF4-FFF2-40B4-BE49-F238E27FC236}">
                <a16:creationId xmlns:a16="http://schemas.microsoft.com/office/drawing/2014/main" id="{AB0DB7F2-F91A-475E-8EDA-729E82F53A6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99522" y="3714705"/>
            <a:ext cx="0" cy="545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7" name="Google Shape;265;p28">
            <a:extLst>
              <a:ext uri="{FF2B5EF4-FFF2-40B4-BE49-F238E27FC236}">
                <a16:creationId xmlns:a16="http://schemas.microsoft.com/office/drawing/2014/main" id="{0910B448-4B48-4BB4-A7A3-386087FD4340}"/>
              </a:ext>
            </a:extLst>
          </p:cNvPr>
          <p:cNvSpPr txBox="1">
            <a:spLocks/>
          </p:cNvSpPr>
          <p:nvPr/>
        </p:nvSpPr>
        <p:spPr>
          <a:xfrm flipH="1">
            <a:off x="1205057" y="3872637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Loss is computed between 3D points to let </a:t>
            </a:r>
            <a:r>
              <a:rPr lang="en-US" sz="1900" dirty="0" err="1"/>
              <a:t>keypoints</a:t>
            </a:r>
            <a:r>
              <a:rPr lang="en-US" sz="1900" dirty="0"/>
              <a:t> have the same pixel</a:t>
            </a:r>
          </a:p>
          <a:p>
            <a:pPr marL="0" indent="0">
              <a:buNone/>
            </a:pPr>
            <a:r>
              <a:rPr lang="en-US" sz="1900" dirty="0"/>
              <a:t>location with a different depth.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7" name="Google Shape;265;p28">
            <a:extLst>
              <a:ext uri="{FF2B5EF4-FFF2-40B4-BE49-F238E27FC236}">
                <a16:creationId xmlns:a16="http://schemas.microsoft.com/office/drawing/2014/main" id="{7535512F-87F1-478F-92E0-6EF6453F925D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362222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REGULARIZATION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8" y="1097719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08667" y="2517875"/>
                <a:ext cx="8943397" cy="921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b="1" dirty="0"/>
                  <a:t>Silhoutte consistency</a:t>
                </a:r>
                <a:r>
                  <a:rPr lang="en-US" sz="1900" dirty="0"/>
                  <a:t>: the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are allowed to be non-zero only</a:t>
                </a:r>
              </a:p>
              <a:p>
                <a:pPr marL="0" indent="0">
                  <a:buNone/>
                </a:pPr>
                <a:r>
                  <a:rPr lang="en-US" sz="1900" dirty="0"/>
                  <a:t>inside of an object silhouette.</a:t>
                </a:r>
                <a:r>
                  <a:rPr lang="en-US" sz="1900" b="1" dirty="0"/>
                  <a:t> </a:t>
                </a:r>
              </a:p>
              <a:p>
                <a:pPr marL="0" indent="0">
                  <a:buNone/>
                </a:pPr>
                <a:r>
                  <a:rPr lang="en-US" sz="1900" dirty="0"/>
                  <a:t>Let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)∈</m:t>
                    </m:r>
                    <m:d>
                      <m:dPr>
                        <m:begChr m:val="{"/>
                        <m:endChr m:val="}"/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900" dirty="0"/>
                  <a:t> be a binary segmentation mask.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900" dirty="0"/>
                  <a:t> if the probability mass lies within a silhouette. </a:t>
                </a:r>
              </a:p>
            </p:txBody>
          </p:sp>
        </mc:Choice>
        <mc:Fallback xmlns="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7" y="2517875"/>
                <a:ext cx="8943397" cy="921832"/>
              </a:xfrm>
              <a:prstGeom prst="rect">
                <a:avLst/>
              </a:prstGeom>
              <a:blipFill>
                <a:blip r:embed="rId3"/>
                <a:stretch>
                  <a:fillRect l="-682" t="-166887" b="-3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49E40E68-66B4-4FFB-B3C3-91C86B497353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26260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REGULARIZATION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8" y="1097719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308667" y="3274334"/>
                <a:ext cx="8943397" cy="921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r>
                  <a:rPr lang="en-US" sz="1900" b="1" dirty="0"/>
                  <a:t>Silhoutte consistency</a:t>
                </a:r>
                <a:r>
                  <a:rPr lang="en-US" sz="1900" dirty="0"/>
                  <a:t>: the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are allowed to be non-zero only</a:t>
                </a:r>
              </a:p>
              <a:p>
                <a:pPr marL="0" indent="0">
                  <a:buNone/>
                </a:pPr>
                <a:r>
                  <a:rPr lang="en-US" sz="1900" dirty="0"/>
                  <a:t>inside of an object silhouette.</a:t>
                </a:r>
                <a:endParaRPr lang="en-US" sz="1900" b="1" dirty="0"/>
              </a:p>
              <a:p>
                <a:pPr marL="0" indent="0">
                  <a:buNone/>
                </a:pPr>
                <a:endParaRPr lang="en-US" sz="1900" b="1" dirty="0"/>
              </a:p>
              <a:p>
                <a:pPr marL="0" indent="0">
                  <a:buNone/>
                </a:pPr>
                <a:r>
                  <a:rPr lang="en-US" sz="1900" dirty="0"/>
                  <a:t>By penalizing the variance of a pixel-wise distribution the </a:t>
                </a:r>
                <a:r>
                  <a:rPr lang="en-US" sz="1900" dirty="0" err="1"/>
                  <a:t>keypoints</a:t>
                </a:r>
                <a:r>
                  <a:rPr lang="en-US" sz="1900" dirty="0"/>
                  <a:t> are stimulated</a:t>
                </a:r>
              </a:p>
              <a:p>
                <a:pPr marL="0" indent="0">
                  <a:buNone/>
                </a:pPr>
                <a:r>
                  <a:rPr lang="en-US" sz="1900" dirty="0"/>
                  <a:t>to lay within a silhouette as well: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sSup>
                                <m:sSup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9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:endParaRPr lang="en-US" sz="1900" dirty="0"/>
              </a:p>
            </p:txBody>
          </p:sp>
        </mc:Choice>
        <mc:Fallback xmlns="">
          <p:sp>
            <p:nvSpPr>
              <p:cNvPr id="5" name="Google Shape;265;p28">
                <a:extLst>
                  <a:ext uri="{FF2B5EF4-FFF2-40B4-BE49-F238E27FC236}">
                    <a16:creationId xmlns:a16="http://schemas.microsoft.com/office/drawing/2014/main" id="{70F0F8AB-D9DE-4F8B-A7BE-C543D279F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8667" y="3274334"/>
                <a:ext cx="8943397" cy="921832"/>
              </a:xfrm>
              <a:prstGeom prst="rect">
                <a:avLst/>
              </a:prstGeom>
              <a:blipFill>
                <a:blip r:embed="rId3"/>
                <a:stretch>
                  <a:fillRect l="-682" t="-2364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E1ED9B7-F93A-44D5-AB06-6C191E8F098B}"/>
              </a:ext>
            </a:extLst>
          </p:cNvPr>
          <p:cNvSpPr txBox="1"/>
          <p:nvPr/>
        </p:nvSpPr>
        <p:spPr>
          <a:xfrm>
            <a:off x="4168832" y="211558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Google Shape;265;p28">
            <a:extLst>
              <a:ext uri="{FF2B5EF4-FFF2-40B4-BE49-F238E27FC236}">
                <a16:creationId xmlns:a16="http://schemas.microsoft.com/office/drawing/2014/main" id="{7280F03B-C45F-49E2-A3B4-B2DE0649FAA1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134419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ShapeNet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6396F746-3230-4D07-9E58-AAC5EAA0765C}"/>
              </a:ext>
            </a:extLst>
          </p:cNvPr>
          <p:cNvSpPr txBox="1">
            <a:spLocks/>
          </p:cNvSpPr>
          <p:nvPr/>
        </p:nvSpPr>
        <p:spPr>
          <a:xfrm flipH="1">
            <a:off x="88381" y="1818189"/>
            <a:ext cx="4782876" cy="244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Salient physical attributes: planes of symmetry, parts decompositions; </a:t>
            </a:r>
          </a:p>
          <a:p>
            <a:pPr marL="0" indent="0">
              <a:buNone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Interfaces: textual keywords, taxonomy traversal, image &amp; shape similarity search;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D8783F-5AF9-4354-A114-02AD5A80F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604" y="1136546"/>
            <a:ext cx="4081548" cy="3240121"/>
          </a:xfrm>
          <a:prstGeom prst="rect">
            <a:avLst/>
          </a:prstGeom>
        </p:spPr>
      </p:pic>
      <p:sp>
        <p:nvSpPr>
          <p:cNvPr id="11" name="Google Shape;280;p29">
            <a:extLst>
              <a:ext uri="{FF2B5EF4-FFF2-40B4-BE49-F238E27FC236}">
                <a16:creationId xmlns:a16="http://schemas.microsoft.com/office/drawing/2014/main" id="{CF1B3AC8-C2D6-4195-8F68-E05B3AE4B9A9}"/>
              </a:ext>
            </a:extLst>
          </p:cNvPr>
          <p:cNvSpPr txBox="1">
            <a:spLocks/>
          </p:cNvSpPr>
          <p:nvPr/>
        </p:nvSpPr>
        <p:spPr>
          <a:xfrm>
            <a:off x="4248902" y="327061"/>
            <a:ext cx="4624934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14" name="Google Shape;280;p29">
            <a:extLst>
              <a:ext uri="{FF2B5EF4-FFF2-40B4-BE49-F238E27FC236}">
                <a16:creationId xmlns:a16="http://schemas.microsoft.com/office/drawing/2014/main" id="{22585825-F976-4505-93C6-011CD63734CF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WELL-STRUCTURED 3D-MODELS DATASET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851036C4-1679-42DB-80E6-0E5D0E0D5A41}"/>
              </a:ext>
            </a:extLst>
          </p:cNvPr>
          <p:cNvSpPr txBox="1">
            <a:spLocks/>
          </p:cNvSpPr>
          <p:nvPr/>
        </p:nvSpPr>
        <p:spPr>
          <a:xfrm flipH="1">
            <a:off x="8599372" y="4617720"/>
            <a:ext cx="24135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637340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6205451" y="270978"/>
            <a:ext cx="2597727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APPLICATIONS IN CV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340822" y="285649"/>
            <a:ext cx="4912823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en-US" sz="2000" dirty="0"/>
              <a:t>POSE2SEG: OVERVIEW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359130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5" name="Google Shape;265;p28">
            <a:extLst>
              <a:ext uri="{FF2B5EF4-FFF2-40B4-BE49-F238E27FC236}">
                <a16:creationId xmlns:a16="http://schemas.microsoft.com/office/drawing/2014/main" id="{70F0F8AB-D9DE-4F8B-A7BE-C543D279FF37}"/>
              </a:ext>
            </a:extLst>
          </p:cNvPr>
          <p:cNvSpPr txBox="1">
            <a:spLocks/>
          </p:cNvSpPr>
          <p:nvPr/>
        </p:nvSpPr>
        <p:spPr>
          <a:xfrm flipH="1">
            <a:off x="340821" y="893618"/>
            <a:ext cx="8943397" cy="114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Previously: object detection     instance segmentation;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Problem: heavily occluded people are unrecognizable;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Better solution: pose estimation     instance segmentation;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ED9B7-F93A-44D5-AB06-6C191E8F098B}"/>
              </a:ext>
            </a:extLst>
          </p:cNvPr>
          <p:cNvSpPr txBox="1"/>
          <p:nvPr/>
        </p:nvSpPr>
        <p:spPr>
          <a:xfrm>
            <a:off x="4168832" y="211558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Google Shape;932;p53">
            <a:extLst>
              <a:ext uri="{FF2B5EF4-FFF2-40B4-BE49-F238E27FC236}">
                <a16:creationId xmlns:a16="http://schemas.microsoft.com/office/drawing/2014/main" id="{2F0979AF-D480-4B42-A2F4-4F8CAAA70236}"/>
              </a:ext>
            </a:extLst>
          </p:cNvPr>
          <p:cNvSpPr/>
          <p:nvPr/>
        </p:nvSpPr>
        <p:spPr>
          <a:xfrm>
            <a:off x="3628504" y="1059762"/>
            <a:ext cx="236913" cy="167618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tx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32;p53">
            <a:extLst>
              <a:ext uri="{FF2B5EF4-FFF2-40B4-BE49-F238E27FC236}">
                <a16:creationId xmlns:a16="http://schemas.microsoft.com/office/drawing/2014/main" id="{70CE260A-041D-4BC8-9784-08111F684048}"/>
              </a:ext>
            </a:extLst>
          </p:cNvPr>
          <p:cNvSpPr/>
          <p:nvPr/>
        </p:nvSpPr>
        <p:spPr>
          <a:xfrm>
            <a:off x="4050375" y="1715215"/>
            <a:ext cx="236913" cy="167618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tx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 descr="A group of young men playing a game of baseball&#10;&#10;Description automatically generated">
            <a:extLst>
              <a:ext uri="{FF2B5EF4-FFF2-40B4-BE49-F238E27FC236}">
                <a16:creationId xmlns:a16="http://schemas.microsoft.com/office/drawing/2014/main" id="{A4AF8B7C-9DB4-48D2-B714-CE25C9896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17" y="2172586"/>
            <a:ext cx="7308965" cy="2447132"/>
          </a:xfrm>
          <a:prstGeom prst="rect">
            <a:avLst/>
          </a:prstGeom>
        </p:spPr>
      </p:pic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B69EDB97-1AD2-40F3-9482-B34EE64A58CD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246959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6205451" y="270978"/>
            <a:ext cx="2597727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APPLICATIONS IN CV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340822" y="285649"/>
            <a:ext cx="4912823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en-US" sz="2000" dirty="0"/>
              <a:t>POSE2SEG: OVERVIEW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5" name="Google Shape;265;p28">
            <a:extLst>
              <a:ext uri="{FF2B5EF4-FFF2-40B4-BE49-F238E27FC236}">
                <a16:creationId xmlns:a16="http://schemas.microsoft.com/office/drawing/2014/main" id="{70F0F8AB-D9DE-4F8B-A7BE-C543D279FF37}"/>
              </a:ext>
            </a:extLst>
          </p:cNvPr>
          <p:cNvSpPr txBox="1">
            <a:spLocks/>
          </p:cNvSpPr>
          <p:nvPr/>
        </p:nvSpPr>
        <p:spPr>
          <a:xfrm flipH="1">
            <a:off x="87284" y="2962314"/>
            <a:ext cx="3827746" cy="79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-457200"/>
            <a:r>
              <a:rPr lang="en-US" sz="1900" dirty="0" err="1"/>
              <a:t>Clusterization</a:t>
            </a:r>
            <a:r>
              <a:rPr lang="en-US" sz="1900" dirty="0"/>
              <a:t> of main human poses based on K-means;</a:t>
            </a:r>
          </a:p>
          <a:p>
            <a:pPr indent="-457200"/>
            <a:r>
              <a:rPr lang="en-US" sz="1900" dirty="0"/>
              <a:t>Choose the best affine transformation H among pose templates and a given pose;</a:t>
            </a:r>
          </a:p>
          <a:p>
            <a:pPr indent="-457200"/>
            <a:r>
              <a:rPr lang="en-US" sz="1900" dirty="0"/>
              <a:t>Apply transformation H to an input image;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ED9B7-F93A-44D5-AB06-6C191E8F098B}"/>
              </a:ext>
            </a:extLst>
          </p:cNvPr>
          <p:cNvSpPr txBox="1"/>
          <p:nvPr/>
        </p:nvSpPr>
        <p:spPr>
          <a:xfrm>
            <a:off x="4168832" y="211558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A700D-BED7-4ED2-ABF2-85B75E6E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15" y="1156014"/>
            <a:ext cx="4608278" cy="3097210"/>
          </a:xfrm>
          <a:prstGeom prst="rect">
            <a:avLst/>
          </a:prstGeom>
        </p:spPr>
      </p:pic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966794F3-E123-40F1-8739-EC58F28744ED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919796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6205451" y="270978"/>
            <a:ext cx="2597727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APPLICATIONS IN CV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340822" y="285649"/>
            <a:ext cx="4912823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en-US" sz="2000" dirty="0"/>
              <a:t>POSE2SEG: OVERVIEW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1ED9B7-F93A-44D5-AB06-6C191E8F098B}"/>
              </a:ext>
            </a:extLst>
          </p:cNvPr>
          <p:cNvSpPr txBox="1"/>
          <p:nvPr/>
        </p:nvSpPr>
        <p:spPr>
          <a:xfrm>
            <a:off x="4168832" y="2115589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593B9E-0B42-4E7B-8C16-548A80BC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97" y="945968"/>
            <a:ext cx="8269006" cy="3513810"/>
          </a:xfrm>
          <a:prstGeom prst="rect">
            <a:avLst/>
          </a:prstGeom>
        </p:spPr>
      </p:pic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BA078554-F4C2-4DF7-B189-5DD23CCEF078}"/>
              </a:ext>
            </a:extLst>
          </p:cNvPr>
          <p:cNvSpPr txBox="1">
            <a:spLocks/>
          </p:cNvSpPr>
          <p:nvPr/>
        </p:nvSpPr>
        <p:spPr>
          <a:xfrm flipH="1">
            <a:off x="8470670" y="4617720"/>
            <a:ext cx="440574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271157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>
            <a:spLocks noGrp="1"/>
          </p:cNvSpPr>
          <p:nvPr>
            <p:ph type="title" idx="2"/>
          </p:nvPr>
        </p:nvSpPr>
        <p:spPr>
          <a:xfrm>
            <a:off x="2465673" y="1763097"/>
            <a:ext cx="440064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2"/>
                </a:solidFill>
              </a:rPr>
              <a:t>0</a:t>
            </a:r>
            <a:r>
              <a:rPr lang="ru-RU" sz="4800" dirty="0">
                <a:solidFill>
                  <a:schemeClr val="bg2"/>
                </a:solidFill>
              </a:rPr>
              <a:t>5</a:t>
            </a:r>
            <a:r>
              <a:rPr lang="en" sz="4800" dirty="0">
                <a:solidFill>
                  <a:schemeClr val="bg2"/>
                </a:solidFill>
              </a:rPr>
              <a:t> </a:t>
            </a:r>
            <a:r>
              <a:rPr lang="en" sz="4800" dirty="0">
                <a:solidFill>
                  <a:schemeClr val="bg1"/>
                </a:solidFill>
              </a:rPr>
              <a:t>VISUALIZATION</a:t>
            </a:r>
            <a:r>
              <a:rPr lang="en" dirty="0">
                <a:solidFill>
                  <a:schemeClr val="bg2"/>
                </a:solidFill>
              </a:rPr>
              <a:t> 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QUESTIONS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4" y="109356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5" name="Google Shape;265;p28">
            <a:extLst>
              <a:ext uri="{FF2B5EF4-FFF2-40B4-BE49-F238E27FC236}">
                <a16:creationId xmlns:a16="http://schemas.microsoft.com/office/drawing/2014/main" id="{70F0F8AB-D9DE-4F8B-A7BE-C543D279FF37}"/>
              </a:ext>
            </a:extLst>
          </p:cNvPr>
          <p:cNvSpPr txBox="1">
            <a:spLocks/>
          </p:cNvSpPr>
          <p:nvPr/>
        </p:nvSpPr>
        <p:spPr>
          <a:xfrm flipH="1">
            <a:off x="308664" y="1596043"/>
            <a:ext cx="8943397" cy="210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Describe a perspective projection operation, rigid transformations and a </a:t>
            </a:r>
            <a:r>
              <a:rPr lang="en-US" sz="1900" dirty="0" err="1"/>
              <a:t>mult</a:t>
            </a:r>
            <a:r>
              <a:rPr lang="en-US" sz="1900" dirty="0"/>
              <a:t>-view consistency loss.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Formulate the Orthogonal Procrustes Problem and describe how it is used in </a:t>
            </a:r>
            <a:r>
              <a:rPr lang="en-US" sz="1900" dirty="0" err="1"/>
              <a:t>KeypointNet</a:t>
            </a:r>
            <a:r>
              <a:rPr lang="en-US" sz="19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Write out a silhouette consistency loss. How does it help in training?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55031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REFERENCES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38856468-B6CE-42BE-84CF-6A71F27F73A3}"/>
              </a:ext>
            </a:extLst>
          </p:cNvPr>
          <p:cNvSpPr txBox="1">
            <a:spLocks/>
          </p:cNvSpPr>
          <p:nvPr/>
        </p:nvSpPr>
        <p:spPr>
          <a:xfrm flipH="1">
            <a:off x="308668" y="159604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015F6B3C-225B-4702-B1DC-D44F493E22FA}"/>
              </a:ext>
            </a:extLst>
          </p:cNvPr>
          <p:cNvSpPr txBox="1">
            <a:spLocks/>
          </p:cNvSpPr>
          <p:nvPr/>
        </p:nvSpPr>
        <p:spPr>
          <a:xfrm flipH="1">
            <a:off x="308664" y="1093563"/>
            <a:ext cx="8943397" cy="92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</p:txBody>
      </p:sp>
      <p:sp>
        <p:nvSpPr>
          <p:cNvPr id="5" name="Google Shape;265;p28">
            <a:extLst>
              <a:ext uri="{FF2B5EF4-FFF2-40B4-BE49-F238E27FC236}">
                <a16:creationId xmlns:a16="http://schemas.microsoft.com/office/drawing/2014/main" id="{70F0F8AB-D9DE-4F8B-A7BE-C543D279FF37}"/>
              </a:ext>
            </a:extLst>
          </p:cNvPr>
          <p:cNvSpPr txBox="1">
            <a:spLocks/>
          </p:cNvSpPr>
          <p:nvPr/>
        </p:nvSpPr>
        <p:spPr>
          <a:xfrm flipH="1">
            <a:off x="308660" y="1093563"/>
            <a:ext cx="8943397" cy="272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err="1"/>
              <a:t>Suwajanakorn</a:t>
            </a:r>
            <a:r>
              <a:rPr lang="en-US" sz="1900" b="1" dirty="0"/>
              <a:t> et. al (2018)</a:t>
            </a:r>
          </a:p>
          <a:p>
            <a:pPr marL="0" indent="0">
              <a:buNone/>
            </a:pPr>
            <a:r>
              <a:rPr lang="en-US" sz="1900" dirty="0"/>
              <a:t>Discovery of Latent 3D </a:t>
            </a:r>
            <a:r>
              <a:rPr lang="en-US" sz="1900" dirty="0" err="1"/>
              <a:t>Keypoints</a:t>
            </a:r>
            <a:r>
              <a:rPr lang="en-US" sz="1900" dirty="0"/>
              <a:t> via End-to-end Geometric Reasoning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/>
              <a:t>Zhang et. al (2018)</a:t>
            </a:r>
          </a:p>
          <a:p>
            <a:pPr marL="0" indent="0">
              <a:buNone/>
            </a:pPr>
            <a:r>
              <a:rPr lang="en-US" sz="1900" dirty="0"/>
              <a:t>Pose2Seg: Detection Free Human Instance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/>
              <a:t>Chang et. al (2015)</a:t>
            </a:r>
          </a:p>
          <a:p>
            <a:pPr marL="0" indent="0">
              <a:buNone/>
            </a:pPr>
            <a:r>
              <a:rPr lang="en-US" sz="1900" dirty="0" err="1"/>
              <a:t>ShapeNet</a:t>
            </a:r>
            <a:r>
              <a:rPr lang="en-US" sz="1900" dirty="0"/>
              <a:t>: An Information-Rich 3D Model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b="1" dirty="0" err="1"/>
              <a:t>Hejrati</a:t>
            </a:r>
            <a:r>
              <a:rPr lang="en-US" sz="1900" b="1" dirty="0"/>
              <a:t> et al (2012)</a:t>
            </a:r>
          </a:p>
          <a:p>
            <a:pPr marL="0" indent="0">
              <a:buNone/>
            </a:pPr>
            <a:r>
              <a:rPr lang="en-US" sz="1900" dirty="0"/>
              <a:t>Analyzing 3D Objects in Cluttered Images </a:t>
            </a:r>
          </a:p>
        </p:txBody>
      </p:sp>
    </p:spTree>
    <p:extLst>
      <p:ext uri="{BB962C8B-B14F-4D97-AF65-F5344CB8AC3E}">
        <p14:creationId xmlns:p14="http://schemas.microsoft.com/office/powerpoint/2010/main" val="234031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ShapeNet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C304202E-B446-4E91-97FE-E5860DB9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5" y="1039092"/>
            <a:ext cx="8801099" cy="3200400"/>
          </a:xfrm>
          <a:prstGeom prst="rect">
            <a:avLst/>
          </a:prstGeom>
        </p:spPr>
      </p:pic>
      <p:sp>
        <p:nvSpPr>
          <p:cNvPr id="5" name="Google Shape;280;p29">
            <a:extLst>
              <a:ext uri="{FF2B5EF4-FFF2-40B4-BE49-F238E27FC236}">
                <a16:creationId xmlns:a16="http://schemas.microsoft.com/office/drawing/2014/main" id="{A64BA47D-119E-456B-9769-78F9E990E71E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PARTS DECOMPOSITIONS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EBA9EE71-3712-4687-B333-6896FF8EA425}"/>
              </a:ext>
            </a:extLst>
          </p:cNvPr>
          <p:cNvSpPr txBox="1">
            <a:spLocks/>
          </p:cNvSpPr>
          <p:nvPr/>
        </p:nvSpPr>
        <p:spPr>
          <a:xfrm flipH="1">
            <a:off x="8599372" y="4617720"/>
            <a:ext cx="24135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986362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ShapeNet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5" name="Google Shape;280;p29">
            <a:extLst>
              <a:ext uri="{FF2B5EF4-FFF2-40B4-BE49-F238E27FC236}">
                <a16:creationId xmlns:a16="http://schemas.microsoft.com/office/drawing/2014/main" id="{A64BA47D-119E-456B-9769-78F9E990E71E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RIGID ALIGNMENTS</a:t>
            </a:r>
            <a:endParaRPr lang="en-US" sz="2000" dirty="0">
              <a:solidFill>
                <a:schemeClr val="dk2"/>
              </a:solidFill>
            </a:endParaRPr>
          </a:p>
        </p:txBody>
      </p: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36E19862-6DC1-4BDB-B25C-6C3AE0D9C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59" y="926273"/>
            <a:ext cx="4204731" cy="3554287"/>
          </a:xfrm>
          <a:prstGeom prst="rect">
            <a:avLst/>
          </a:prstGeom>
        </p:spPr>
      </p:pic>
      <p:sp>
        <p:nvSpPr>
          <p:cNvPr id="7" name="Google Shape;265;p28">
            <a:extLst>
              <a:ext uri="{FF2B5EF4-FFF2-40B4-BE49-F238E27FC236}">
                <a16:creationId xmlns:a16="http://schemas.microsoft.com/office/drawing/2014/main" id="{E2602D40-F0BD-45EB-B713-76FC0062B323}"/>
              </a:ext>
            </a:extLst>
          </p:cNvPr>
          <p:cNvSpPr txBox="1">
            <a:spLocks/>
          </p:cNvSpPr>
          <p:nvPr/>
        </p:nvSpPr>
        <p:spPr>
          <a:xfrm flipH="1">
            <a:off x="96692" y="1312033"/>
            <a:ext cx="4728845" cy="348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Bottom-up manner: gradually elevating from low-level categories;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ym typeface="Wingdings" panose="05000000000000000000" pitchFamily="2" charset="2"/>
              </a:rPr>
              <a:t>Low-level shape is a random variable;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ym typeface="Wingdings" panose="05000000000000000000" pitchFamily="2" charset="2"/>
              </a:rPr>
              <a:t>Tree-structured set of variables is a</a:t>
            </a:r>
          </a:p>
          <a:p>
            <a:pPr marL="0" indent="0">
              <a:buNone/>
            </a:pPr>
            <a:r>
              <a:rPr lang="en-US" sz="1900" dirty="0">
                <a:sym typeface="Wingdings" panose="05000000000000000000" pitchFamily="2" charset="2"/>
              </a:rPr>
              <a:t>Markov Random Field (MRF);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ym typeface="Wingdings" panose="05000000000000000000" pitchFamily="2" charset="2"/>
              </a:rPr>
              <a:t>Discretized set of rigid transformations;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ym typeface="Wingdings" panose="05000000000000000000" pitchFamily="2" charset="2"/>
              </a:rPr>
              <a:t>MRF measures a consistency over all</a:t>
            </a:r>
          </a:p>
          <a:p>
            <a:pPr marL="0" indent="0">
              <a:buNone/>
            </a:pPr>
            <a:r>
              <a:rPr lang="en-US" sz="1900" dirty="0">
                <a:sym typeface="Wingdings" panose="05000000000000000000" pitchFamily="2" charset="2"/>
              </a:rPr>
              <a:t>transformations;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Insignificant human supervision;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sym typeface="Wingdings" panose="05000000000000000000" pitchFamily="2" charset="2"/>
            </a:endParaRPr>
          </a:p>
        </p:txBody>
      </p:sp>
      <p:sp>
        <p:nvSpPr>
          <p:cNvPr id="11" name="Google Shape;265;p28">
            <a:extLst>
              <a:ext uri="{FF2B5EF4-FFF2-40B4-BE49-F238E27FC236}">
                <a16:creationId xmlns:a16="http://schemas.microsoft.com/office/drawing/2014/main" id="{8A620E36-D137-48FF-BF3E-10000B5174FA}"/>
              </a:ext>
            </a:extLst>
          </p:cNvPr>
          <p:cNvSpPr txBox="1">
            <a:spLocks/>
          </p:cNvSpPr>
          <p:nvPr/>
        </p:nvSpPr>
        <p:spPr>
          <a:xfrm flipH="1">
            <a:off x="266760" y="988147"/>
            <a:ext cx="4169931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algn="ctr">
              <a:buNone/>
            </a:pPr>
            <a:r>
              <a:rPr lang="en-US" sz="1900" b="1" dirty="0"/>
              <a:t>An algorithm of rigid alignments</a:t>
            </a:r>
          </a:p>
        </p:txBody>
      </p:sp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BD19EA41-F2BB-4D69-992E-760246235912}"/>
              </a:ext>
            </a:extLst>
          </p:cNvPr>
          <p:cNvSpPr txBox="1">
            <a:spLocks/>
          </p:cNvSpPr>
          <p:nvPr/>
        </p:nvSpPr>
        <p:spPr>
          <a:xfrm flipH="1">
            <a:off x="8599372" y="4617720"/>
            <a:ext cx="24135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91229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0050F3B5-F76E-4BB8-9938-5ABA1F03C801}"/>
              </a:ext>
            </a:extLst>
          </p:cNvPr>
          <p:cNvSpPr txBox="1">
            <a:spLocks/>
          </p:cNvSpPr>
          <p:nvPr/>
        </p:nvSpPr>
        <p:spPr>
          <a:xfrm flipH="1">
            <a:off x="308669" y="1941023"/>
            <a:ext cx="8785455" cy="193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2100" dirty="0"/>
              <a:t>Learns set of </a:t>
            </a:r>
            <a:r>
              <a:rPr lang="en-US" sz="2100" b="1" dirty="0"/>
              <a:t>category-specific </a:t>
            </a:r>
            <a:r>
              <a:rPr lang="en-US" sz="2100" dirty="0"/>
              <a:t>3D </a:t>
            </a:r>
            <a:r>
              <a:rPr lang="en-US" sz="2100" dirty="0" err="1"/>
              <a:t>keypoints</a:t>
            </a:r>
            <a:r>
              <a:rPr lang="en-US" sz="2100" dirty="0"/>
              <a:t> which could be optimized for</a:t>
            </a:r>
          </a:p>
          <a:p>
            <a:pPr marL="0" indent="0">
              <a:buNone/>
            </a:pPr>
            <a:r>
              <a:rPr lang="en-US" sz="2100" b="1" dirty="0"/>
              <a:t>a downstream task</a:t>
            </a:r>
            <a:r>
              <a:rPr lang="en-US" sz="2100" dirty="0"/>
              <a:t>. It does not obtain ground-truth </a:t>
            </a:r>
            <a:r>
              <a:rPr lang="en-US" sz="2100" dirty="0" err="1"/>
              <a:t>keypoint</a:t>
            </a:r>
            <a:r>
              <a:rPr lang="en-US" sz="2100" dirty="0"/>
              <a:t> annotations.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1900" b="1" dirty="0"/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GENERAL VIEW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4" name="Google Shape;265;p28">
            <a:extLst>
              <a:ext uri="{FF2B5EF4-FFF2-40B4-BE49-F238E27FC236}">
                <a16:creationId xmlns:a16="http://schemas.microsoft.com/office/drawing/2014/main" id="{0E245301-707D-4D4B-94E3-3099C8FC5819}"/>
              </a:ext>
            </a:extLst>
          </p:cNvPr>
          <p:cNvSpPr txBox="1">
            <a:spLocks/>
          </p:cNvSpPr>
          <p:nvPr/>
        </p:nvSpPr>
        <p:spPr>
          <a:xfrm flipH="1">
            <a:off x="8599372" y="4617720"/>
            <a:ext cx="24135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230367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0050F3B5-F76E-4BB8-9938-5ABA1F03C801}"/>
              </a:ext>
            </a:extLst>
          </p:cNvPr>
          <p:cNvSpPr txBox="1">
            <a:spLocks/>
          </p:cNvSpPr>
          <p:nvPr/>
        </p:nvSpPr>
        <p:spPr>
          <a:xfrm flipH="1">
            <a:off x="308669" y="822545"/>
            <a:ext cx="8785455" cy="264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2100" dirty="0"/>
              <a:t>3D </a:t>
            </a:r>
            <a:r>
              <a:rPr lang="en-US" sz="2100" dirty="0" err="1"/>
              <a:t>Keypoint</a:t>
            </a:r>
            <a:r>
              <a:rPr lang="en-US" sz="2100" dirty="0"/>
              <a:t> = Pixel Coordinate + Associated Depth </a:t>
            </a:r>
          </a:p>
          <a:p>
            <a:pPr marL="0" indent="0">
              <a:buNone/>
            </a:pPr>
            <a:r>
              <a:rPr lang="en-US" sz="2100" dirty="0"/>
              <a:t>Modeling an ordered list of 3D </a:t>
            </a:r>
            <a:r>
              <a:rPr lang="en-US" sz="2100" dirty="0" err="1"/>
              <a:t>keypoints</a:t>
            </a:r>
            <a:r>
              <a:rPr lang="en-US" sz="2100" dirty="0"/>
              <a:t> for a single image: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Occluded points;</a:t>
            </a:r>
          </a:p>
          <a:p>
            <a:pPr marL="342900" indent="-342900">
              <a:buFontTx/>
              <a:buChar char="-"/>
            </a:pPr>
            <a:r>
              <a:rPr lang="en-US" sz="2100" dirty="0"/>
              <a:t>Generalization over different views;</a:t>
            </a:r>
          </a:p>
          <a:p>
            <a:pPr marL="342900" indent="-342900">
              <a:buFontTx/>
              <a:buChar char="-"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1900" b="1" dirty="0"/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GENERAL VIEW</a:t>
            </a:r>
            <a:endParaRPr lang="en-US" sz="2000" dirty="0">
              <a:solidFill>
                <a:schemeClr val="dk2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72763D4-2C66-4888-96A2-7BB71D30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42" y="3047411"/>
            <a:ext cx="8275320" cy="1513279"/>
          </a:xfrm>
          <a:prstGeom prst="rect">
            <a:avLst/>
          </a:prstGeom>
        </p:spPr>
      </p:pic>
      <p:sp>
        <p:nvSpPr>
          <p:cNvPr id="5" name="Google Shape;265;p28">
            <a:extLst>
              <a:ext uri="{FF2B5EF4-FFF2-40B4-BE49-F238E27FC236}">
                <a16:creationId xmlns:a16="http://schemas.microsoft.com/office/drawing/2014/main" id="{792EBA47-2C68-4030-A351-D8C3DB83ECB1}"/>
              </a:ext>
            </a:extLst>
          </p:cNvPr>
          <p:cNvSpPr txBox="1">
            <a:spLocks/>
          </p:cNvSpPr>
          <p:nvPr/>
        </p:nvSpPr>
        <p:spPr>
          <a:xfrm flipH="1">
            <a:off x="8599372" y="4617720"/>
            <a:ext cx="24135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480899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2" name="Google Shape;265;p28">
            <a:extLst>
              <a:ext uri="{FF2B5EF4-FFF2-40B4-BE49-F238E27FC236}">
                <a16:creationId xmlns:a16="http://schemas.microsoft.com/office/drawing/2014/main" id="{0050F3B5-F76E-4BB8-9938-5ABA1F03C801}"/>
              </a:ext>
            </a:extLst>
          </p:cNvPr>
          <p:cNvSpPr txBox="1">
            <a:spLocks/>
          </p:cNvSpPr>
          <p:nvPr/>
        </p:nvSpPr>
        <p:spPr>
          <a:xfrm flipH="1">
            <a:off x="308669" y="1172096"/>
            <a:ext cx="8785455" cy="2689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2100" dirty="0"/>
              <a:t>Informative properties of </a:t>
            </a:r>
            <a:r>
              <a:rPr lang="en-US" sz="2100" dirty="0" err="1"/>
              <a:t>keypoints</a:t>
            </a:r>
            <a:r>
              <a:rPr lang="en-US" sz="21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Distinctiveness</a:t>
            </a:r>
            <a:r>
              <a:rPr lang="ru-RU" sz="2100" dirty="0"/>
              <a:t> </a:t>
            </a:r>
            <a:r>
              <a:rPr lang="en-US" sz="2100" dirty="0"/>
              <a:t>/ diversity;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Ease of detection;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Restriction on a downstream task: an objective function should be differentiable w.r.t </a:t>
            </a:r>
            <a:r>
              <a:rPr lang="en-US" sz="2100" dirty="0" err="1"/>
              <a:t>keypoints</a:t>
            </a:r>
            <a:r>
              <a:rPr lang="en-US" sz="2100" dirty="0"/>
              <a:t> values;</a:t>
            </a:r>
          </a:p>
        </p:txBody>
      </p:sp>
      <p:sp>
        <p:nvSpPr>
          <p:cNvPr id="3" name="Google Shape;280;p29">
            <a:extLst>
              <a:ext uri="{FF2B5EF4-FFF2-40B4-BE49-F238E27FC236}">
                <a16:creationId xmlns:a16="http://schemas.microsoft.com/office/drawing/2014/main" id="{51BEB1A9-4755-40E2-9E3F-72CF0C729085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GENERAL VIEW</a:t>
            </a:r>
            <a:endParaRPr lang="en-US" sz="2000" dirty="0">
              <a:solidFill>
                <a:schemeClr val="dk2"/>
              </a:solidFill>
            </a:endParaRPr>
          </a:p>
        </p:txBody>
      </p:sp>
      <p:sp>
        <p:nvSpPr>
          <p:cNvPr id="6" name="Google Shape;265;p28">
            <a:extLst>
              <a:ext uri="{FF2B5EF4-FFF2-40B4-BE49-F238E27FC236}">
                <a16:creationId xmlns:a16="http://schemas.microsoft.com/office/drawing/2014/main" id="{6686D5D9-98FE-4226-A775-B6798C16860A}"/>
              </a:ext>
            </a:extLst>
          </p:cNvPr>
          <p:cNvSpPr txBox="1">
            <a:spLocks/>
          </p:cNvSpPr>
          <p:nvPr/>
        </p:nvSpPr>
        <p:spPr>
          <a:xfrm flipH="1">
            <a:off x="8599372" y="4617720"/>
            <a:ext cx="24135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351378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ctrTitle"/>
          </p:nvPr>
        </p:nvSpPr>
        <p:spPr>
          <a:xfrm>
            <a:off x="308669" y="311623"/>
            <a:ext cx="3419943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2"/>
                </a:solidFill>
              </a:rPr>
              <a:t>KeypointNet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" name="Google Shape;280;p29">
            <a:extLst>
              <a:ext uri="{FF2B5EF4-FFF2-40B4-BE49-F238E27FC236}">
                <a16:creationId xmlns:a16="http://schemas.microsoft.com/office/drawing/2014/main" id="{F2F29700-5805-4412-B851-0EF633DB2BDC}"/>
              </a:ext>
            </a:extLst>
          </p:cNvPr>
          <p:cNvSpPr txBox="1">
            <a:spLocks/>
          </p:cNvSpPr>
          <p:nvPr/>
        </p:nvSpPr>
        <p:spPr>
          <a:xfrm>
            <a:off x="4365280" y="349031"/>
            <a:ext cx="4508556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r"/>
            <a:r>
              <a:rPr lang="en-US" sz="2000" dirty="0"/>
              <a:t>OBJECTIVE FUNCTION</a:t>
            </a:r>
            <a:endParaRPr lang="en-US" sz="2000" dirty="0">
              <a:solidFill>
                <a:schemeClr val="dk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204210" y="2020811"/>
                <a:ext cx="8735580" cy="1199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Catamaran Thin"/>
                  <a:buAutoNum type="arabicPeriod"/>
                  <a:defRPr sz="12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rabi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100"/>
                  <a:buFont typeface="Muli"/>
                  <a:buAutoNum type="alpha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100"/>
                  <a:buFont typeface="Muli"/>
                  <a:buAutoNum type="romanLcPeriod"/>
                  <a:defRPr sz="1400" b="0" i="0" u="none" strike="noStrike" cap="none">
                    <a:solidFill>
                      <a:schemeClr val="lt1"/>
                    </a:solidFill>
                    <a:latin typeface="Anaheim"/>
                    <a:ea typeface="Anaheim"/>
                    <a:cs typeface="Anaheim"/>
                    <a:sym typeface="Anaheim"/>
                  </a:defRPr>
                </a:lvl9pPr>
              </a:lstStyle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 err="1"/>
                  <a:t>KeypointNet</a:t>
                </a:r>
                <a:r>
                  <a:rPr lang="en-US" sz="1900" dirty="0"/>
                  <a:t> has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900" dirty="0"/>
                  <a:t> heads that extract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900" dirty="0"/>
                  <a:t> </a:t>
                </a:r>
                <a:r>
                  <a:rPr lang="en-US" sz="1900" dirty="0" err="1"/>
                  <a:t>keypoints</a:t>
                </a:r>
                <a:r>
                  <a:rPr lang="en-US" sz="1900" dirty="0"/>
                  <a:t> </a:t>
                </a:r>
                <a:r>
                  <a:rPr lang="en-US" sz="1900" b="1" dirty="0"/>
                  <a:t>(fixed before training).</a:t>
                </a:r>
                <a:r>
                  <a:rPr lang="en-US" sz="1900" dirty="0"/>
                  <a:t> </a:t>
                </a:r>
              </a:p>
              <a:p>
                <a:pPr marL="0" indent="0">
                  <a:buNone/>
                </a:pPr>
                <a:r>
                  <a:rPr lang="en-US" sz="1900" dirty="0"/>
                  <a:t>Each head tends to predict points with the same semantic interpretation.</a:t>
                </a:r>
              </a:p>
              <a:p>
                <a:pPr marL="0" indent="0">
                  <a:buNone/>
                </a:pPr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 err="1"/>
                  <a:t>Keypoints</a:t>
                </a:r>
                <a:r>
                  <a:rPr lang="en-US" sz="1900" dirty="0"/>
                  <a:t> are optimized directly on a downstream task! At training time it was chosen a </a:t>
                </a:r>
                <a:r>
                  <a:rPr lang="en-US" sz="1900" b="1" dirty="0"/>
                  <a:t>relative pose estimation </a:t>
                </a:r>
                <a:r>
                  <a:rPr lang="en-US" sz="1900" dirty="0"/>
                  <a:t>task.</a:t>
                </a:r>
              </a:p>
              <a:p>
                <a:pPr marL="0" indent="0">
                  <a:buNone/>
                </a:pPr>
                <a:endParaRPr lang="en-US" sz="1900" b="1" dirty="0"/>
              </a:p>
            </p:txBody>
          </p:sp>
        </mc:Choice>
        <mc:Fallback xmlns="">
          <p:sp>
            <p:nvSpPr>
              <p:cNvPr id="8" name="Google Shape;265;p28">
                <a:extLst>
                  <a:ext uri="{FF2B5EF4-FFF2-40B4-BE49-F238E27FC236}">
                    <a16:creationId xmlns:a16="http://schemas.microsoft.com/office/drawing/2014/main" id="{46F6B8F4-0E19-449B-BA63-868351A1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4210" y="2020811"/>
                <a:ext cx="8735580" cy="1199331"/>
              </a:xfrm>
              <a:prstGeom prst="rect">
                <a:avLst/>
              </a:prstGeom>
              <a:blipFill>
                <a:blip r:embed="rId3"/>
                <a:stretch>
                  <a:fillRect l="-628" t="-776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65;p28">
            <a:extLst>
              <a:ext uri="{FF2B5EF4-FFF2-40B4-BE49-F238E27FC236}">
                <a16:creationId xmlns:a16="http://schemas.microsoft.com/office/drawing/2014/main" id="{F8A62DF0-2BB2-4347-A745-E3209F6DC8C6}"/>
              </a:ext>
            </a:extLst>
          </p:cNvPr>
          <p:cNvSpPr txBox="1">
            <a:spLocks/>
          </p:cNvSpPr>
          <p:nvPr/>
        </p:nvSpPr>
        <p:spPr>
          <a:xfrm flipH="1">
            <a:off x="8599372" y="4617720"/>
            <a:ext cx="241357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None/>
            </a:pPr>
            <a:r>
              <a:rPr lang="en-US" sz="19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0" indent="0">
              <a:buNone/>
            </a:pPr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153119426"/>
      </p:ext>
    </p:extLst>
  </p:cSld>
  <p:clrMapOvr>
    <a:masterClrMapping/>
  </p:clrMapOvr>
</p:sld>
</file>

<file path=ppt/theme/theme1.xml><?xml version="1.0" encoding="utf-8"?>
<a:theme xmlns:a="http://schemas.openxmlformats.org/drawingml/2006/main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1409</Words>
  <Application>Microsoft Office PowerPoint</Application>
  <PresentationFormat>On-screen Show (16:9)</PresentationFormat>
  <Paragraphs>255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Anaheim</vt:lpstr>
      <vt:lpstr>DM Sans</vt:lpstr>
      <vt:lpstr>Cambria Math</vt:lpstr>
      <vt:lpstr>Arial</vt:lpstr>
      <vt:lpstr>Muli</vt:lpstr>
      <vt:lpstr>Anton</vt:lpstr>
      <vt:lpstr>Catamaran Thin</vt:lpstr>
      <vt:lpstr>Graphic Design Project Proposal by Slidesgo</vt:lpstr>
      <vt:lpstr>Discovery of Latent 3D Keypoints via  End-to-end Geometric Reasoning</vt:lpstr>
      <vt:lpstr>01. SHAPENET</vt:lpstr>
      <vt:lpstr>ShapeNet</vt:lpstr>
      <vt:lpstr>ShapeNet</vt:lpstr>
      <vt:lpstr>ShapeNet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KeypointNet</vt:lpstr>
      <vt:lpstr>APPLICATIONS IN CV</vt:lpstr>
      <vt:lpstr>APPLICATIONS IN CV</vt:lpstr>
      <vt:lpstr>APPLICATIONS IN CV</vt:lpstr>
      <vt:lpstr>05 VISUALIZATION </vt:lpstr>
      <vt:lpstr>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Discovery of Latent 3D Keypoints via  End-to-end Geometric Reasoning</dc:title>
  <dc:creator>Marat Saidov</dc:creator>
  <cp:lastModifiedBy>Marat Saidov</cp:lastModifiedBy>
  <cp:revision>169</cp:revision>
  <dcterms:modified xsi:type="dcterms:W3CDTF">2020-09-22T06:44:01Z</dcterms:modified>
</cp:coreProperties>
</file>